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96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4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4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67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43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61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31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3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 Timothy 3:4, 5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children in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Children: TEKNA</a:t>
            </a:r>
          </a:p>
          <a:p>
            <a:pPr lvl="1"/>
            <a:r>
              <a:rPr lang="en-US" dirty="0" smtClean="0"/>
              <a:t>Can mean “more than one”; IE - plural</a:t>
            </a:r>
          </a:p>
          <a:p>
            <a:pPr lvl="1"/>
            <a:r>
              <a:rPr lang="en-US" dirty="0" smtClean="0"/>
              <a:t>This is known as “plural of class”, where the plural contains the singular. See Luke 20:28, 29; 1 Tim 5:4, 10; Titus 2:4; Genesis 21:7</a:t>
            </a:r>
          </a:p>
          <a:p>
            <a:r>
              <a:rPr lang="en-US" dirty="0" smtClean="0"/>
              <a:t>Does a man have to have more than one child to become an elder?</a:t>
            </a:r>
          </a:p>
          <a:p>
            <a:r>
              <a:rPr lang="en-US" dirty="0" smtClean="0"/>
              <a:t>What about adopted children? – Gal 4:5,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9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children in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Submission: HUPOTAGE</a:t>
            </a:r>
          </a:p>
          <a:p>
            <a:pPr lvl="1"/>
            <a:r>
              <a:rPr lang="en-US" dirty="0" smtClean="0"/>
              <a:t>Obedience; subjection; to arrange; to subordinate</a:t>
            </a:r>
          </a:p>
          <a:p>
            <a:pPr lvl="1"/>
            <a:r>
              <a:rPr lang="en-US" dirty="0" smtClean="0"/>
              <a:t>Just as Christians were to be in </a:t>
            </a:r>
            <a:r>
              <a:rPr lang="en-US" i="1" dirty="0" smtClean="0"/>
              <a:t>obedience</a:t>
            </a:r>
            <a:r>
              <a:rPr lang="en-US" dirty="0" smtClean="0"/>
              <a:t> to the Gospel – 2 </a:t>
            </a:r>
            <a:r>
              <a:rPr lang="en-US" dirty="0" err="1" smtClean="0"/>
              <a:t>Cor</a:t>
            </a:r>
            <a:r>
              <a:rPr lang="en-US" dirty="0" smtClean="0"/>
              <a:t> 9:13</a:t>
            </a:r>
          </a:p>
          <a:p>
            <a:pPr lvl="1"/>
            <a:r>
              <a:rPr lang="en-US" dirty="0" smtClean="0"/>
              <a:t>Paul was not in </a:t>
            </a:r>
            <a:r>
              <a:rPr lang="en-US" i="1" dirty="0" smtClean="0"/>
              <a:t>submission</a:t>
            </a:r>
            <a:r>
              <a:rPr lang="en-US" dirty="0" smtClean="0"/>
              <a:t> to false teaching – Gal 2:5</a:t>
            </a:r>
          </a:p>
          <a:p>
            <a:pPr lvl="1"/>
            <a:r>
              <a:rPr lang="en-US" dirty="0" smtClean="0"/>
              <a:t>Yet, an elder is to have his children in </a:t>
            </a:r>
            <a:r>
              <a:rPr lang="en-US" i="1" dirty="0" smtClean="0"/>
              <a:t>submission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does an elder accomplish this?</a:t>
            </a:r>
          </a:p>
          <a:p>
            <a:r>
              <a:rPr lang="en-US" dirty="0" smtClean="0"/>
              <a:t>Does this justify forcing your kids into submission with any means?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6"/>
          <a:stretch/>
        </p:blipFill>
        <p:spPr>
          <a:xfrm>
            <a:off x="4830308" y="1143000"/>
            <a:ext cx="432457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2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children in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all reverence: SEMNOTES</a:t>
            </a:r>
          </a:p>
          <a:p>
            <a:pPr lvl="1"/>
            <a:r>
              <a:rPr lang="en-US" dirty="0" smtClean="0"/>
              <a:t>“With all gravity” – KJV</a:t>
            </a:r>
          </a:p>
          <a:p>
            <a:pPr lvl="1"/>
            <a:r>
              <a:rPr lang="en-US" dirty="0" smtClean="0"/>
              <a:t>“With all dignity” – NASB</a:t>
            </a:r>
          </a:p>
          <a:p>
            <a:r>
              <a:rPr lang="en-US" dirty="0" smtClean="0"/>
              <a:t>This seems to indicate how the children treat their father</a:t>
            </a:r>
          </a:p>
          <a:p>
            <a:pPr lvl="1"/>
            <a:r>
              <a:rPr lang="en-US" dirty="0" smtClean="0"/>
              <a:t>Not only that the children are obeying</a:t>
            </a:r>
          </a:p>
          <a:p>
            <a:pPr lvl="1"/>
            <a:r>
              <a:rPr lang="en-US" dirty="0" smtClean="0"/>
              <a:t>But expanding how the man works with his kids, and how they react to him overall. IE – not in rebellion (Titus 1:6)</a:t>
            </a:r>
          </a:p>
          <a:p>
            <a:r>
              <a:rPr lang="en-US" dirty="0" smtClean="0"/>
              <a:t>Why is this quality important? See vs 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39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if a man does not know how to rule his own house, how will he take care of the church of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5181600"/>
          </a:xfrm>
        </p:spPr>
        <p:txBody>
          <a:bodyPr/>
          <a:lstStyle/>
          <a:p>
            <a:r>
              <a:rPr lang="en-US" dirty="0" smtClean="0"/>
              <a:t>Paul reasons from the lesser (taking care of the family) to the greater (taking care of the church)</a:t>
            </a:r>
          </a:p>
          <a:p>
            <a:pPr lvl="1"/>
            <a:r>
              <a:rPr lang="en-US" dirty="0" smtClean="0"/>
              <a:t>The man is to rule and manage the family</a:t>
            </a:r>
          </a:p>
          <a:p>
            <a:pPr lvl="1"/>
            <a:r>
              <a:rPr lang="en-US" dirty="0" smtClean="0"/>
              <a:t>He is to show or prove that he will be worthy of an even greater task. Why greater?</a:t>
            </a:r>
          </a:p>
          <a:p>
            <a:pPr lvl="1"/>
            <a:r>
              <a:rPr lang="en-US" dirty="0" smtClean="0"/>
              <a:t>Is the wife to be ruled over, like the children? – Gen 3:16</a:t>
            </a:r>
          </a:p>
          <a:p>
            <a:r>
              <a:rPr lang="en-US" dirty="0" smtClean="0"/>
              <a:t>To determine if one could be qualified, just look at his family!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9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novice – 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Novice: NEOPHUTOS; “Newly Planted”</a:t>
            </a:r>
          </a:p>
          <a:p>
            <a:pPr lvl="1"/>
            <a:r>
              <a:rPr lang="en-US" dirty="0" smtClean="0"/>
              <a:t>“novice” – KJV; ASV; NKJV</a:t>
            </a:r>
          </a:p>
          <a:p>
            <a:pPr lvl="1"/>
            <a:r>
              <a:rPr lang="en-US" dirty="0" smtClean="0"/>
              <a:t>“recent convert” –ESV</a:t>
            </a:r>
          </a:p>
          <a:p>
            <a:pPr lvl="1"/>
            <a:r>
              <a:rPr lang="en-US" dirty="0" smtClean="0"/>
              <a:t>“new convert”</a:t>
            </a:r>
          </a:p>
          <a:p>
            <a:pPr lvl="1"/>
            <a:r>
              <a:rPr lang="en-US" dirty="0" smtClean="0"/>
              <a:t>Only time this word is used in the NT</a:t>
            </a:r>
          </a:p>
          <a:p>
            <a:pPr lvl="1"/>
            <a:r>
              <a:rPr lang="en-US" dirty="0" smtClean="0"/>
              <a:t>Refers not to one young in years, but one “young in faith” – 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 err="1" smtClean="0"/>
              <a:t>Lk</a:t>
            </a:r>
            <a:r>
              <a:rPr lang="en-US" dirty="0" smtClean="0"/>
              <a:t> 8:13</a:t>
            </a:r>
          </a:p>
          <a:p>
            <a:r>
              <a:rPr lang="en-US" dirty="0" smtClean="0"/>
              <a:t>This shows that the church in Ephesus was not a young church, but had been established for a few years.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novice – 3:6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an experienced Christian who moves to a new area and new church?</a:t>
            </a:r>
          </a:p>
          <a:p>
            <a:r>
              <a:rPr lang="en-US" dirty="0" smtClean="0"/>
              <a:t>How long would he have to wait before he could become an elder?</a:t>
            </a:r>
          </a:p>
          <a:p>
            <a:pPr lvl="1"/>
            <a:r>
              <a:rPr lang="en-US" dirty="0" smtClean="0"/>
              <a:t>At least long enough for people to get to know him, and him to get to know others.</a:t>
            </a:r>
          </a:p>
          <a:p>
            <a:pPr lvl="1"/>
            <a:r>
              <a:rPr lang="en-US" dirty="0" smtClean="0"/>
              <a:t>How can he lead if the sheep don’t recognize his voice?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novice – 3:6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 a new convert?</a:t>
            </a:r>
          </a:p>
          <a:p>
            <a:pPr lvl="1"/>
            <a:r>
              <a:rPr lang="en-US" dirty="0" smtClean="0"/>
              <a:t>Because egos could get out of control.</a:t>
            </a:r>
          </a:p>
          <a:p>
            <a:pPr lvl="1"/>
            <a:r>
              <a:rPr lang="en-US" dirty="0" smtClean="0"/>
              <a:t>Temptation is to become “puffed up with pride”</a:t>
            </a:r>
          </a:p>
          <a:p>
            <a:pPr lvl="1"/>
            <a:r>
              <a:rPr lang="en-US" dirty="0" smtClean="0"/>
              <a:t>Who else fell into this pride trap?</a:t>
            </a:r>
          </a:p>
          <a:p>
            <a:r>
              <a:rPr lang="en-US" i="1" dirty="0" smtClean="0"/>
              <a:t>“Same condemnation as the devil”</a:t>
            </a:r>
            <a:endParaRPr lang="en-US" dirty="0" smtClean="0"/>
          </a:p>
          <a:p>
            <a:pPr lvl="1"/>
            <a:r>
              <a:rPr lang="en-US" dirty="0" smtClean="0"/>
              <a:t>God is going to give the same punishment to the prideful that he has reserved for Satan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created being – </a:t>
            </a:r>
            <a:r>
              <a:rPr lang="en-US" dirty="0" err="1" smtClean="0"/>
              <a:t>Neh</a:t>
            </a:r>
            <a:r>
              <a:rPr lang="en-US" dirty="0" smtClean="0"/>
              <a:t> 9:6; Ps 148:2; 103:21</a:t>
            </a:r>
          </a:p>
          <a:p>
            <a:r>
              <a:rPr lang="en-US" dirty="0" smtClean="0"/>
              <a:t>But somehow rebelled against God – Jude 6</a:t>
            </a:r>
          </a:p>
          <a:p>
            <a:r>
              <a:rPr lang="en-US" dirty="0" smtClean="0"/>
              <a:t>Is awaiting the Judgment – 2 Pet 2:4</a:t>
            </a:r>
          </a:p>
          <a:p>
            <a:r>
              <a:rPr lang="en-US" dirty="0" smtClean="0"/>
              <a:t>Has limited power and will be punished – Rev 12:10, 12</a:t>
            </a:r>
          </a:p>
          <a:p>
            <a:r>
              <a:rPr lang="en-US" dirty="0" smtClean="0"/>
              <a:t>Likes to snare people – 1 Tim 3:7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28600"/>
            <a:ext cx="897788" cy="119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606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Qualities of Elders</vt:lpstr>
      <vt:lpstr>Having children in submission</vt:lpstr>
      <vt:lpstr>Having children in submission</vt:lpstr>
      <vt:lpstr>Having children in submission</vt:lpstr>
      <vt:lpstr>For if a man does not know how to rule his own house, how will he take care of the church of God?</vt:lpstr>
      <vt:lpstr>Not a novice – 3:6</vt:lpstr>
      <vt:lpstr>Not a novice – 3:6</vt:lpstr>
      <vt:lpstr>Not a novice – 3:6</vt:lpstr>
      <vt:lpstr>Satan…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72</cp:revision>
  <dcterms:created xsi:type="dcterms:W3CDTF">2014-10-09T14:22:09Z</dcterms:created>
  <dcterms:modified xsi:type="dcterms:W3CDTF">2014-12-03T15:26:12Z</dcterms:modified>
</cp:coreProperties>
</file>