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6" r:id="rId10"/>
    <p:sldId id="265" r:id="rId11"/>
    <p:sldId id="264"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7" d="100"/>
          <a:sy n="87" d="100"/>
        </p:scale>
        <p:origin x="-8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2483D-2417-4F8D-962D-1CA9B940A3B6}" type="datetimeFigureOut">
              <a:rPr lang="en-US" smtClean="0"/>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89910-E4B4-4489-89DD-4E66F0FA6D49}" type="slidenum">
              <a:rPr lang="en-US" smtClean="0"/>
              <a:t>‹#›</a:t>
            </a:fld>
            <a:endParaRPr lang="en-US"/>
          </a:p>
        </p:txBody>
      </p:sp>
    </p:spTree>
    <p:extLst>
      <p:ext uri="{BB962C8B-B14F-4D97-AF65-F5344CB8AC3E}">
        <p14:creationId xmlns:p14="http://schemas.microsoft.com/office/powerpoint/2010/main" val="3888748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1</a:t>
            </a:fld>
            <a:endParaRPr lang="en-US"/>
          </a:p>
        </p:txBody>
      </p:sp>
    </p:spTree>
    <p:extLst>
      <p:ext uri="{BB962C8B-B14F-4D97-AF65-F5344CB8AC3E}">
        <p14:creationId xmlns:p14="http://schemas.microsoft.com/office/powerpoint/2010/main" val="3814622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10</a:t>
            </a:fld>
            <a:endParaRPr lang="en-US"/>
          </a:p>
        </p:txBody>
      </p:sp>
    </p:spTree>
    <p:extLst>
      <p:ext uri="{BB962C8B-B14F-4D97-AF65-F5344CB8AC3E}">
        <p14:creationId xmlns:p14="http://schemas.microsoft.com/office/powerpoint/2010/main" val="386007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11</a:t>
            </a:fld>
            <a:endParaRPr lang="en-US"/>
          </a:p>
        </p:txBody>
      </p:sp>
    </p:spTree>
    <p:extLst>
      <p:ext uri="{BB962C8B-B14F-4D97-AF65-F5344CB8AC3E}">
        <p14:creationId xmlns:p14="http://schemas.microsoft.com/office/powerpoint/2010/main" val="3720645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12</a:t>
            </a:fld>
            <a:endParaRPr lang="en-US"/>
          </a:p>
        </p:txBody>
      </p:sp>
    </p:spTree>
    <p:extLst>
      <p:ext uri="{BB962C8B-B14F-4D97-AF65-F5344CB8AC3E}">
        <p14:creationId xmlns:p14="http://schemas.microsoft.com/office/powerpoint/2010/main" val="2394985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13</a:t>
            </a:fld>
            <a:endParaRPr lang="en-US"/>
          </a:p>
        </p:txBody>
      </p:sp>
    </p:spTree>
    <p:extLst>
      <p:ext uri="{BB962C8B-B14F-4D97-AF65-F5344CB8AC3E}">
        <p14:creationId xmlns:p14="http://schemas.microsoft.com/office/powerpoint/2010/main" val="3232052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2</a:t>
            </a:fld>
            <a:endParaRPr lang="en-US"/>
          </a:p>
        </p:txBody>
      </p:sp>
    </p:spTree>
    <p:extLst>
      <p:ext uri="{BB962C8B-B14F-4D97-AF65-F5344CB8AC3E}">
        <p14:creationId xmlns:p14="http://schemas.microsoft.com/office/powerpoint/2010/main" val="4146768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3</a:t>
            </a:fld>
            <a:endParaRPr lang="en-US"/>
          </a:p>
        </p:txBody>
      </p:sp>
    </p:spTree>
    <p:extLst>
      <p:ext uri="{BB962C8B-B14F-4D97-AF65-F5344CB8AC3E}">
        <p14:creationId xmlns:p14="http://schemas.microsoft.com/office/powerpoint/2010/main" val="4159394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4</a:t>
            </a:fld>
            <a:endParaRPr lang="en-US"/>
          </a:p>
        </p:txBody>
      </p:sp>
    </p:spTree>
    <p:extLst>
      <p:ext uri="{BB962C8B-B14F-4D97-AF65-F5344CB8AC3E}">
        <p14:creationId xmlns:p14="http://schemas.microsoft.com/office/powerpoint/2010/main" val="191616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5</a:t>
            </a:fld>
            <a:endParaRPr lang="en-US"/>
          </a:p>
        </p:txBody>
      </p:sp>
    </p:spTree>
    <p:extLst>
      <p:ext uri="{BB962C8B-B14F-4D97-AF65-F5344CB8AC3E}">
        <p14:creationId xmlns:p14="http://schemas.microsoft.com/office/powerpoint/2010/main" val="2455996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6</a:t>
            </a:fld>
            <a:endParaRPr lang="en-US"/>
          </a:p>
        </p:txBody>
      </p:sp>
    </p:spTree>
    <p:extLst>
      <p:ext uri="{BB962C8B-B14F-4D97-AF65-F5344CB8AC3E}">
        <p14:creationId xmlns:p14="http://schemas.microsoft.com/office/powerpoint/2010/main" val="2550789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7</a:t>
            </a:fld>
            <a:endParaRPr lang="en-US"/>
          </a:p>
        </p:txBody>
      </p:sp>
    </p:spTree>
    <p:extLst>
      <p:ext uri="{BB962C8B-B14F-4D97-AF65-F5344CB8AC3E}">
        <p14:creationId xmlns:p14="http://schemas.microsoft.com/office/powerpoint/2010/main" val="1225725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8</a:t>
            </a:fld>
            <a:endParaRPr lang="en-US"/>
          </a:p>
        </p:txBody>
      </p:sp>
    </p:spTree>
    <p:extLst>
      <p:ext uri="{BB962C8B-B14F-4D97-AF65-F5344CB8AC3E}">
        <p14:creationId xmlns:p14="http://schemas.microsoft.com/office/powerpoint/2010/main" val="2774807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89910-E4B4-4489-89DD-4E66F0FA6D49}" type="slidenum">
              <a:rPr lang="en-US" smtClean="0"/>
              <a:t>9</a:t>
            </a:fld>
            <a:endParaRPr lang="en-US"/>
          </a:p>
        </p:txBody>
      </p:sp>
    </p:spTree>
    <p:extLst>
      <p:ext uri="{BB962C8B-B14F-4D97-AF65-F5344CB8AC3E}">
        <p14:creationId xmlns:p14="http://schemas.microsoft.com/office/powerpoint/2010/main" val="25483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534400" cy="1470025"/>
          </a:xfrm>
        </p:spPr>
        <p:txBody>
          <a:bodyPr>
            <a:noAutofit/>
          </a:bodyPr>
          <a:lstStyle>
            <a:lvl1pPr>
              <a:defRPr sz="4800">
                <a:latin typeface="Bauhaus 93" panose="04030905020B02020C02" pitchFamily="82"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09465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4B22E-793D-4D2F-8B20-03B73DCD3B08}"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749606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4B22E-793D-4D2F-8B20-03B73DCD3B08}"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1543563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alphaModFix amt="6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lvl1pPr>
              <a:defRPr>
                <a:latin typeface="Bauhaus 93" panose="04030905020B02020C02" pitchFamily="82"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0"/>
            <a:ext cx="8839200" cy="5257800"/>
          </a:xfrm>
        </p:spPr>
        <p:txBody>
          <a:bodyPr/>
          <a:lstStyle>
            <a:lvl1pPr>
              <a:defRPr>
                <a:latin typeface="Candara" panose="020E0502030303020204" pitchFamily="34" charset="0"/>
              </a:defRPr>
            </a:lvl1pPr>
            <a:lvl2pPr>
              <a:defRPr>
                <a:latin typeface="Candara" panose="020E0502030303020204" pitchFamily="34" charset="0"/>
              </a:defRPr>
            </a:lvl2pPr>
            <a:lvl3pPr>
              <a:defRPr>
                <a:latin typeface="Candara" panose="020E0502030303020204" pitchFamily="34" charset="0"/>
              </a:defRPr>
            </a:lvl3pPr>
            <a:lvl4pPr>
              <a:defRPr>
                <a:latin typeface="Candara" panose="020E0502030303020204" pitchFamily="34" charset="0"/>
              </a:defRPr>
            </a:lvl4pPr>
            <a:lvl5pPr>
              <a:defRPr>
                <a:latin typeface="Candara" panose="020E0502030303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4249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4B22E-793D-4D2F-8B20-03B73DCD3B08}" type="datetimeFigureOut">
              <a:rPr lang="en-US" smtClean="0"/>
              <a:t>11/6/2014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482584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A4B22E-793D-4D2F-8B20-03B73DCD3B08}"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260585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A4B22E-793D-4D2F-8B20-03B73DCD3B08}" type="datetimeFigureOut">
              <a:rPr lang="en-US" smtClean="0"/>
              <a:t>11/6/2014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166489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A4B22E-793D-4D2F-8B20-03B73DCD3B08}" type="datetimeFigureOut">
              <a:rPr lang="en-US" smtClean="0"/>
              <a:t>11/6/2014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3841783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4B22E-793D-4D2F-8B20-03B73DCD3B08}" type="datetimeFigureOut">
              <a:rPr lang="en-US" smtClean="0"/>
              <a:t>11/6/2014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340992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4B22E-793D-4D2F-8B20-03B73DCD3B08}"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359291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4B22E-793D-4D2F-8B20-03B73DCD3B08}" type="datetimeFigureOut">
              <a:rPr lang="en-US" smtClean="0"/>
              <a:t>11/6/2014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5A2F6-05FD-4D9C-B78C-7C7E739BE954}" type="slidenum">
              <a:rPr lang="en-US" smtClean="0"/>
              <a:t>‹#›</a:t>
            </a:fld>
            <a:endParaRPr lang="en-US"/>
          </a:p>
        </p:txBody>
      </p:sp>
    </p:spTree>
    <p:extLst>
      <p:ext uri="{BB962C8B-B14F-4D97-AF65-F5344CB8AC3E}">
        <p14:creationId xmlns:p14="http://schemas.microsoft.com/office/powerpoint/2010/main" val="271689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4B22E-793D-4D2F-8B20-03B73DCD3B08}" type="datetimeFigureOut">
              <a:rPr lang="en-US" smtClean="0"/>
              <a:t>11/6/2014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5A2F6-05FD-4D9C-B78C-7C7E739BE954}" type="slidenum">
              <a:rPr lang="en-US" smtClean="0"/>
              <a:t>‹#›</a:t>
            </a:fld>
            <a:endParaRPr lang="en-US"/>
          </a:p>
        </p:txBody>
      </p:sp>
    </p:spTree>
    <p:extLst>
      <p:ext uri="{BB962C8B-B14F-4D97-AF65-F5344CB8AC3E}">
        <p14:creationId xmlns:p14="http://schemas.microsoft.com/office/powerpoint/2010/main" val="294250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Qualities of Elders</a:t>
            </a:r>
            <a:endParaRPr lang="en-US" dirty="0"/>
          </a:p>
        </p:txBody>
      </p:sp>
      <p:sp>
        <p:nvSpPr>
          <p:cNvPr id="3" name="Subtitle 2"/>
          <p:cNvSpPr>
            <a:spLocks noGrp="1"/>
          </p:cNvSpPr>
          <p:nvPr>
            <p:ph type="subTitle" idx="1"/>
          </p:nvPr>
        </p:nvSpPr>
        <p:spPr/>
        <p:txBody>
          <a:bodyPr/>
          <a:lstStyle/>
          <a:p>
            <a:r>
              <a:rPr lang="en-US" dirty="0" smtClean="0">
                <a:solidFill>
                  <a:schemeClr val="accent4">
                    <a:lumMod val="50000"/>
                  </a:schemeClr>
                </a:solidFill>
              </a:rPr>
              <a:t>1 Tim </a:t>
            </a:r>
            <a:r>
              <a:rPr lang="en-US" dirty="0" smtClean="0">
                <a:solidFill>
                  <a:schemeClr val="accent4">
                    <a:lumMod val="50000"/>
                  </a:schemeClr>
                </a:solidFill>
              </a:rPr>
              <a:t>3:2, 3</a:t>
            </a:r>
            <a:endParaRPr lang="en-US" dirty="0">
              <a:solidFill>
                <a:schemeClr val="accent4">
                  <a:lumMod val="50000"/>
                </a:schemeClr>
              </a:solidFill>
            </a:endParaRPr>
          </a:p>
        </p:txBody>
      </p:sp>
    </p:spTree>
    <p:extLst>
      <p:ext uri="{BB962C8B-B14F-4D97-AF65-F5344CB8AC3E}">
        <p14:creationId xmlns:p14="http://schemas.microsoft.com/office/powerpoint/2010/main" val="67161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839200" cy="6477000"/>
          </a:xfrm>
        </p:spPr>
        <p:txBody>
          <a:bodyPr>
            <a:normAutofit lnSpcReduction="10000"/>
          </a:bodyPr>
          <a:lstStyle/>
          <a:p>
            <a:pPr marL="0" indent="0">
              <a:buNone/>
            </a:pPr>
            <a:r>
              <a:rPr lang="en-US" dirty="0" smtClean="0"/>
              <a:t>That </a:t>
            </a:r>
            <a:r>
              <a:rPr lang="en-US" dirty="0"/>
              <a:t>Paul and Timothy understood that total abstinence was an essential qualification for the Christian pastor, is evident from the compliance of Timothy. In this same letter, v. 23, Paul advises Timothy, “Drink no longer water, but use a little wine for thy stomach’s sake and thine often infirmities.” The fact is plain that Timothy, in strict accordance with the direction, “not given to wine,” that is, not with or near wine, was a total abstainer. The recommendation to “use a little wine” is exceptional, and strictly medicinal.” </a:t>
            </a:r>
            <a:endParaRPr lang="en-US" dirty="0" smtClean="0"/>
          </a:p>
          <a:p>
            <a:pPr marL="0" indent="0">
              <a:buNone/>
            </a:pPr>
            <a:r>
              <a:rPr lang="en-US" dirty="0" smtClean="0"/>
              <a:t>-William Patton, 1874. </a:t>
            </a:r>
            <a:r>
              <a:rPr lang="en-US" u="sng" dirty="0" smtClean="0"/>
              <a:t>Bible Wines: Laws of Fermentation and Wines of the Ancients.</a:t>
            </a:r>
            <a:r>
              <a:rPr lang="en-US" dirty="0" smtClean="0"/>
              <a:t> P 112.</a:t>
            </a:r>
            <a:endParaRPr lang="en-US" dirty="0"/>
          </a:p>
        </p:txBody>
      </p:sp>
    </p:spTree>
    <p:extLst>
      <p:ext uri="{BB962C8B-B14F-4D97-AF65-F5344CB8AC3E}">
        <p14:creationId xmlns:p14="http://schemas.microsoft.com/office/powerpoint/2010/main" val="967376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Given to Wine</a:t>
            </a:r>
            <a:endParaRPr lang="en-US"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dirty="0"/>
              <a:t>“Then it denotes, as it does here, one who sits “by” wine; that is, who is in the habit of drinking it. “ </a:t>
            </a:r>
            <a:r>
              <a:rPr lang="en-US" dirty="0" smtClean="0"/>
              <a:t>             – Barnes</a:t>
            </a:r>
          </a:p>
          <a:p>
            <a:pPr marL="3429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11176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deacons?</a:t>
            </a:r>
            <a:endParaRPr lang="en-US" dirty="0"/>
          </a:p>
        </p:txBody>
      </p:sp>
      <p:sp>
        <p:nvSpPr>
          <p:cNvPr id="3" name="Content Placeholder 2"/>
          <p:cNvSpPr>
            <a:spLocks noGrp="1"/>
          </p:cNvSpPr>
          <p:nvPr>
            <p:ph idx="1"/>
          </p:nvPr>
        </p:nvSpPr>
        <p:spPr/>
        <p:txBody>
          <a:bodyPr/>
          <a:lstStyle/>
          <a:p>
            <a:r>
              <a:rPr lang="en-US" dirty="0" smtClean="0"/>
              <a:t>1 Tim 3:8 says “not given to much wine”</a:t>
            </a:r>
          </a:p>
          <a:p>
            <a:pPr lvl="1"/>
            <a:r>
              <a:rPr lang="en-US" dirty="0" smtClean="0"/>
              <a:t>Ok to have some, if the elders</a:t>
            </a:r>
            <a:r>
              <a:rPr lang="en-US" dirty="0"/>
              <a:t> </a:t>
            </a:r>
            <a:r>
              <a:rPr lang="en-US" dirty="0" smtClean="0"/>
              <a:t>have none?</a:t>
            </a:r>
          </a:p>
          <a:p>
            <a:r>
              <a:rPr lang="en-US" dirty="0" smtClean="0"/>
              <a:t>“Given” = PROSECHO; “To have; heed” </a:t>
            </a:r>
          </a:p>
          <a:p>
            <a:pPr lvl="1"/>
            <a:r>
              <a:rPr lang="en-US" dirty="0" smtClean="0"/>
              <a:t>IE – don’t have; don’t pay attention to wine</a:t>
            </a:r>
          </a:p>
          <a:p>
            <a:pPr lvl="1"/>
            <a:r>
              <a:rPr lang="en-US" dirty="0" smtClean="0"/>
              <a:t>No attention to fables and endless genealogies – 1:4</a:t>
            </a:r>
          </a:p>
          <a:p>
            <a:pPr lvl="1"/>
            <a:r>
              <a:rPr lang="en-US" dirty="0" smtClean="0"/>
              <a:t>No attention to deceiving spirits; false doctrines – 4:1</a:t>
            </a:r>
          </a:p>
          <a:p>
            <a:pPr lvl="1"/>
            <a:r>
              <a:rPr lang="en-US" dirty="0" smtClean="0"/>
              <a:t>Give attention to sound doctrine – 4:13</a:t>
            </a:r>
          </a:p>
          <a:p>
            <a:r>
              <a:rPr lang="en-US" dirty="0" smtClean="0"/>
              <a:t>“Much” = POLUS; “many; any; often”</a:t>
            </a:r>
            <a:endParaRPr lang="en-US" dirty="0"/>
          </a:p>
        </p:txBody>
      </p:sp>
    </p:spTree>
    <p:extLst>
      <p:ext uri="{BB962C8B-B14F-4D97-AF65-F5344CB8AC3E}">
        <p14:creationId xmlns:p14="http://schemas.microsoft.com/office/powerpoint/2010/main" val="177503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Elders can teach verbally, visually, and thru example.</a:t>
            </a:r>
          </a:p>
          <a:p>
            <a:r>
              <a:rPr lang="en-US" dirty="0" smtClean="0"/>
              <a:t>What would an elder be teaching if he was a social drinker?</a:t>
            </a:r>
          </a:p>
          <a:p>
            <a:r>
              <a:rPr lang="en-US" dirty="0" smtClean="0"/>
              <a:t>Could he then ask someone to “cut back” if he was unwilling to do the same?</a:t>
            </a:r>
          </a:p>
          <a:p>
            <a:r>
              <a:rPr lang="en-US" dirty="0" smtClean="0"/>
              <a:t>If you never drink, will you ever get drunk?</a:t>
            </a:r>
            <a:endParaRPr lang="en-US" dirty="0"/>
          </a:p>
        </p:txBody>
      </p:sp>
    </p:spTree>
    <p:extLst>
      <p:ext uri="{BB962C8B-B14F-4D97-AF65-F5344CB8AC3E}">
        <p14:creationId xmlns:p14="http://schemas.microsoft.com/office/powerpoint/2010/main" val="186374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Able To Teach</a:t>
            </a:r>
            <a:endParaRPr lang="en-US" dirty="0"/>
          </a:p>
        </p:txBody>
      </p:sp>
      <p:sp>
        <p:nvSpPr>
          <p:cNvPr id="3" name="Content Placeholder 2"/>
          <p:cNvSpPr>
            <a:spLocks noGrp="1"/>
          </p:cNvSpPr>
          <p:nvPr>
            <p:ph idx="1"/>
          </p:nvPr>
        </p:nvSpPr>
        <p:spPr/>
        <p:txBody>
          <a:bodyPr/>
          <a:lstStyle/>
          <a:p>
            <a:r>
              <a:rPr lang="en-US" dirty="0" smtClean="0"/>
              <a:t>DIDAKTIKON</a:t>
            </a:r>
          </a:p>
          <a:p>
            <a:pPr lvl="1"/>
            <a:r>
              <a:rPr lang="en-US" dirty="0" smtClean="0"/>
              <a:t>What are “didactics”? </a:t>
            </a:r>
          </a:p>
          <a:p>
            <a:pPr lvl="2"/>
            <a:r>
              <a:rPr lang="en-US" dirty="0" smtClean="0"/>
              <a:t>The art or science of teaching.</a:t>
            </a:r>
          </a:p>
          <a:p>
            <a:pPr lvl="2"/>
            <a:r>
              <a:rPr lang="en-US" dirty="0" smtClean="0"/>
              <a:t>“He was a didactic speaker.”</a:t>
            </a:r>
          </a:p>
          <a:p>
            <a:pPr lvl="2"/>
            <a:r>
              <a:rPr lang="en-US" dirty="0" smtClean="0"/>
              <a:t>What is “didactic” poetry?</a:t>
            </a:r>
          </a:p>
          <a:p>
            <a:pPr lvl="1"/>
            <a:r>
              <a:rPr lang="en-US" dirty="0" smtClean="0"/>
              <a:t>This word is used to describe elders and preachers – 2 Tim 2:22, 24</a:t>
            </a:r>
          </a:p>
          <a:p>
            <a:pPr lvl="1"/>
            <a:r>
              <a:rPr lang="en-US" dirty="0" smtClean="0"/>
              <a:t>Christians must not just “show up” but they must be “taught” – John 6:45.</a:t>
            </a:r>
          </a:p>
        </p:txBody>
      </p:sp>
    </p:spTree>
    <p:extLst>
      <p:ext uri="{BB962C8B-B14F-4D97-AF65-F5344CB8AC3E}">
        <p14:creationId xmlns:p14="http://schemas.microsoft.com/office/powerpoint/2010/main" val="371590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Able to Teach</a:t>
            </a:r>
            <a:endParaRPr lang="en-US" dirty="0"/>
          </a:p>
        </p:txBody>
      </p:sp>
      <p:sp>
        <p:nvSpPr>
          <p:cNvPr id="3" name="Content Placeholder 2"/>
          <p:cNvSpPr>
            <a:spLocks noGrp="1"/>
          </p:cNvSpPr>
          <p:nvPr>
            <p:ph idx="1"/>
          </p:nvPr>
        </p:nvSpPr>
        <p:spPr/>
        <p:txBody>
          <a:bodyPr/>
          <a:lstStyle/>
          <a:p>
            <a:r>
              <a:rPr lang="en-US" dirty="0" smtClean="0"/>
              <a:t>Able to teach that which is Truth – 1 Tim 1:7</a:t>
            </a:r>
          </a:p>
          <a:p>
            <a:r>
              <a:rPr lang="en-US" dirty="0" smtClean="0"/>
              <a:t>Able to teach sound doctrine – 1 Tim 1:10</a:t>
            </a:r>
          </a:p>
          <a:p>
            <a:r>
              <a:rPr lang="en-US" dirty="0" smtClean="0"/>
              <a:t>Able to teach others – 2 Tim 2:24</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4500" y="3810000"/>
            <a:ext cx="3619500" cy="3048000"/>
          </a:xfrm>
          <a:prstGeom prst="rect">
            <a:avLst/>
          </a:prstGeom>
        </p:spPr>
      </p:pic>
    </p:spTree>
    <p:extLst>
      <p:ext uri="{BB962C8B-B14F-4D97-AF65-F5344CB8AC3E}">
        <p14:creationId xmlns:p14="http://schemas.microsoft.com/office/powerpoint/2010/main" val="380506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Able to Teach, Application:</a:t>
            </a:r>
            <a:endParaRPr lang="en-US" dirty="0"/>
          </a:p>
        </p:txBody>
      </p:sp>
      <p:sp>
        <p:nvSpPr>
          <p:cNvPr id="3" name="Content Placeholder 2"/>
          <p:cNvSpPr>
            <a:spLocks noGrp="1"/>
          </p:cNvSpPr>
          <p:nvPr>
            <p:ph idx="1"/>
          </p:nvPr>
        </p:nvSpPr>
        <p:spPr/>
        <p:txBody>
          <a:bodyPr/>
          <a:lstStyle/>
          <a:p>
            <a:r>
              <a:rPr lang="en-US" dirty="0" smtClean="0"/>
              <a:t>Is talking different that teaching?</a:t>
            </a:r>
          </a:p>
          <a:p>
            <a:r>
              <a:rPr lang="en-US" dirty="0" smtClean="0"/>
              <a:t>Does this mean an elder needs to teach every quarter? What if he has never taught a class?</a:t>
            </a:r>
          </a:p>
          <a:p>
            <a:r>
              <a:rPr lang="en-US" dirty="0" smtClean="0"/>
              <a:t>What is implied in being able to teach?</a:t>
            </a:r>
          </a:p>
          <a:p>
            <a:r>
              <a:rPr lang="en-US" dirty="0" smtClean="0"/>
              <a:t>How can teaching be done?</a:t>
            </a:r>
            <a:endParaRPr lang="en-US" dirty="0"/>
          </a:p>
        </p:txBody>
      </p:sp>
    </p:spTree>
    <p:extLst>
      <p:ext uri="{BB962C8B-B14F-4D97-AF65-F5344CB8AC3E}">
        <p14:creationId xmlns:p14="http://schemas.microsoft.com/office/powerpoint/2010/main" val="201490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 Not Given to Wine</a:t>
            </a:r>
            <a:endParaRPr lang="en-US" dirty="0"/>
          </a:p>
        </p:txBody>
      </p:sp>
      <p:sp>
        <p:nvSpPr>
          <p:cNvPr id="3" name="Content Placeholder 2"/>
          <p:cNvSpPr>
            <a:spLocks noGrp="1"/>
          </p:cNvSpPr>
          <p:nvPr>
            <p:ph idx="1"/>
          </p:nvPr>
        </p:nvSpPr>
        <p:spPr/>
        <p:txBody>
          <a:bodyPr/>
          <a:lstStyle/>
          <a:p>
            <a:r>
              <a:rPr lang="en-US" dirty="0" smtClean="0"/>
              <a:t>KJV – “Not given to wine”</a:t>
            </a:r>
          </a:p>
          <a:p>
            <a:r>
              <a:rPr lang="en-US" dirty="0" smtClean="0"/>
              <a:t>ASVB – “No brawler”</a:t>
            </a:r>
          </a:p>
          <a:p>
            <a:r>
              <a:rPr lang="en-US" dirty="0" smtClean="0"/>
              <a:t>NASU – “not addicted to wine”</a:t>
            </a:r>
          </a:p>
          <a:p>
            <a:r>
              <a:rPr lang="en-US" dirty="0" smtClean="0"/>
              <a:t>ESV – “Not a drunkard”</a:t>
            </a:r>
          </a:p>
          <a:p>
            <a:r>
              <a:rPr lang="en-US" dirty="0" smtClean="0"/>
              <a:t>NIV – “Not given to drunkenness”</a:t>
            </a:r>
          </a:p>
          <a:p>
            <a:r>
              <a:rPr lang="en-US" dirty="0" smtClean="0"/>
              <a:t>YLT – “Not given to wine”</a:t>
            </a:r>
          </a:p>
          <a:p>
            <a:r>
              <a:rPr lang="en-US" dirty="0" smtClean="0"/>
              <a:t>Living Bible – “Must not be a drinker”</a:t>
            </a:r>
          </a:p>
          <a:p>
            <a:r>
              <a:rPr lang="en-US" dirty="0" smtClean="0"/>
              <a:t>Message – “</a:t>
            </a:r>
            <a:r>
              <a:rPr lang="en-US" dirty="0"/>
              <a:t>not be </a:t>
            </a:r>
            <a:r>
              <a:rPr lang="en-US" dirty="0" err="1"/>
              <a:t>overfond</a:t>
            </a:r>
            <a:r>
              <a:rPr lang="en-US" dirty="0"/>
              <a:t> of </a:t>
            </a:r>
            <a:r>
              <a:rPr lang="en-US" dirty="0" smtClean="0"/>
              <a:t>wine”</a:t>
            </a:r>
            <a:endParaRPr lang="en-US" dirty="0"/>
          </a:p>
        </p:txBody>
      </p:sp>
    </p:spTree>
    <p:extLst>
      <p:ext uri="{BB962C8B-B14F-4D97-AF65-F5344CB8AC3E}">
        <p14:creationId xmlns:p14="http://schemas.microsoft.com/office/powerpoint/2010/main" val="322753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3:3 - Not Given to Wine</a:t>
            </a:r>
          </a:p>
        </p:txBody>
      </p:sp>
      <p:sp>
        <p:nvSpPr>
          <p:cNvPr id="3" name="Content Placeholder 2"/>
          <p:cNvSpPr>
            <a:spLocks noGrp="1"/>
          </p:cNvSpPr>
          <p:nvPr>
            <p:ph idx="1"/>
          </p:nvPr>
        </p:nvSpPr>
        <p:spPr/>
        <p:txBody>
          <a:bodyPr/>
          <a:lstStyle/>
          <a:p>
            <a:r>
              <a:rPr lang="en-US" dirty="0" smtClean="0"/>
              <a:t>What can “given to wine; not addicted” imply?</a:t>
            </a:r>
          </a:p>
          <a:p>
            <a:pPr lvl="1"/>
            <a:r>
              <a:rPr lang="en-US" dirty="0" smtClean="0"/>
              <a:t>May imply you can drink “some” as long as you are not addicted</a:t>
            </a:r>
          </a:p>
          <a:p>
            <a:pPr lvl="1"/>
            <a:r>
              <a:rPr lang="en-US" dirty="0" smtClean="0"/>
              <a:t>Implies an elder can drink, as long as they are not “given” to wine</a:t>
            </a:r>
          </a:p>
          <a:p>
            <a:r>
              <a:rPr lang="en-US" dirty="0" smtClean="0"/>
              <a:t>Is this correct? . . . . . . . . Let the Word show us</a:t>
            </a:r>
          </a:p>
          <a:p>
            <a:pPr lvl="1"/>
            <a:endParaRPr lang="en-US" dirty="0"/>
          </a:p>
        </p:txBody>
      </p:sp>
    </p:spTree>
    <p:extLst>
      <p:ext uri="{BB962C8B-B14F-4D97-AF65-F5344CB8AC3E}">
        <p14:creationId xmlns:p14="http://schemas.microsoft.com/office/powerpoint/2010/main" val="14038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t>
            </a:r>
            <a:r>
              <a:rPr lang="en-US" dirty="0"/>
              <a:t>Given to Wine</a:t>
            </a:r>
          </a:p>
        </p:txBody>
      </p:sp>
      <p:sp>
        <p:nvSpPr>
          <p:cNvPr id="3" name="Content Placeholder 2"/>
          <p:cNvSpPr>
            <a:spLocks noGrp="1"/>
          </p:cNvSpPr>
          <p:nvPr>
            <p:ph idx="1"/>
          </p:nvPr>
        </p:nvSpPr>
        <p:spPr/>
        <p:txBody>
          <a:bodyPr/>
          <a:lstStyle/>
          <a:p>
            <a:r>
              <a:rPr lang="en-US" dirty="0" smtClean="0"/>
              <a:t>PAROINOS</a:t>
            </a:r>
          </a:p>
          <a:p>
            <a:pPr lvl="1"/>
            <a:r>
              <a:rPr lang="en-US" dirty="0"/>
              <a:t> </a:t>
            </a:r>
            <a:r>
              <a:rPr lang="en-US" dirty="0" smtClean="0"/>
              <a:t>PARA = with; beside; in the vicinity of; near</a:t>
            </a:r>
          </a:p>
          <a:p>
            <a:pPr lvl="1"/>
            <a:r>
              <a:rPr lang="en-US" dirty="0" smtClean="0"/>
              <a:t>OINOS = wine</a:t>
            </a:r>
          </a:p>
          <a:p>
            <a:r>
              <a:rPr lang="en-US" dirty="0" smtClean="0"/>
              <a:t>Therefore, the word itself suggests that the elder was not to be with (beside; in vicinity of; near) wine”</a:t>
            </a:r>
          </a:p>
          <a:p>
            <a:r>
              <a:rPr lang="en-US" dirty="0" smtClean="0"/>
              <a:t>Does this sound like the HS had in mind that is was OK for a man who “socially drinks” to hold this work?</a:t>
            </a:r>
            <a:endParaRPr lang="en-US" dirty="0"/>
          </a:p>
        </p:txBody>
      </p:sp>
    </p:spTree>
    <p:extLst>
      <p:ext uri="{BB962C8B-B14F-4D97-AF65-F5344CB8AC3E}">
        <p14:creationId xmlns:p14="http://schemas.microsoft.com/office/powerpoint/2010/main" val="40228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Given to Wine</a:t>
            </a:r>
            <a:endParaRPr lang="en-US" dirty="0"/>
          </a:p>
        </p:txBody>
      </p:sp>
      <p:sp>
        <p:nvSpPr>
          <p:cNvPr id="3" name="Content Placeholder 2"/>
          <p:cNvSpPr>
            <a:spLocks noGrp="1"/>
          </p:cNvSpPr>
          <p:nvPr>
            <p:ph idx="1"/>
          </p:nvPr>
        </p:nvSpPr>
        <p:spPr/>
        <p:txBody>
          <a:bodyPr>
            <a:normAutofit/>
          </a:bodyPr>
          <a:lstStyle/>
          <a:p>
            <a:r>
              <a:rPr lang="en-US" dirty="0" err="1" smtClean="0"/>
              <a:t>Athenaeus</a:t>
            </a:r>
            <a:r>
              <a:rPr lang="en-US" dirty="0" smtClean="0"/>
              <a:t> (died in 192bc) was a famous </a:t>
            </a:r>
            <a:r>
              <a:rPr lang="en-US" dirty="0"/>
              <a:t>Greek </a:t>
            </a:r>
            <a:r>
              <a:rPr lang="en-US" dirty="0" smtClean="0"/>
              <a:t>writer known for his rhetoric and grammar.</a:t>
            </a:r>
          </a:p>
          <a:p>
            <a:pPr lvl="1"/>
            <a:r>
              <a:rPr lang="en-US" dirty="0" smtClean="0"/>
              <a:t>Many of his writings are lost</a:t>
            </a:r>
          </a:p>
          <a:p>
            <a:pPr lvl="1"/>
            <a:r>
              <a:rPr lang="en-US" dirty="0" smtClean="0"/>
              <a:t>One, the </a:t>
            </a:r>
            <a:r>
              <a:rPr lang="en-US" i="1" dirty="0" err="1" smtClean="0"/>
              <a:t>Deipnosophistae</a:t>
            </a:r>
            <a:r>
              <a:rPr lang="en-US" dirty="0" smtClean="0"/>
              <a:t> survives</a:t>
            </a:r>
          </a:p>
          <a:p>
            <a:pPr lvl="1"/>
            <a:r>
              <a:rPr lang="en-US" dirty="0" smtClean="0"/>
              <a:t>It is a play in which “dinner-table philosophers” and “authorities on banquets” gather to eat, drink and discuss.</a:t>
            </a:r>
          </a:p>
          <a:p>
            <a:pPr lvl="1"/>
            <a:r>
              <a:rPr lang="en-US" dirty="0" smtClean="0"/>
              <a:t>One key female character is named </a:t>
            </a:r>
            <a:r>
              <a:rPr lang="en-US" i="1" dirty="0" err="1" smtClean="0"/>
              <a:t>Paroinos</a:t>
            </a:r>
            <a:r>
              <a:rPr lang="en-US" i="1" dirty="0" smtClean="0"/>
              <a:t>, </a:t>
            </a:r>
            <a:r>
              <a:rPr lang="en-US" dirty="0" smtClean="0"/>
              <a:t>who is a drunk and a prostitute</a:t>
            </a:r>
          </a:p>
          <a:p>
            <a:pPr lvl="1"/>
            <a:r>
              <a:rPr lang="en-US" dirty="0" smtClean="0"/>
              <a:t>Point: </a:t>
            </a:r>
            <a:r>
              <a:rPr lang="en-US" i="1" dirty="0" smtClean="0"/>
              <a:t>PAROINOS</a:t>
            </a:r>
            <a:r>
              <a:rPr lang="en-US" dirty="0" smtClean="0"/>
              <a:t> commonly described a drunk.</a:t>
            </a:r>
          </a:p>
          <a:p>
            <a:endParaRPr lang="en-US" dirty="0"/>
          </a:p>
        </p:txBody>
      </p:sp>
    </p:spTree>
    <p:extLst>
      <p:ext uri="{BB962C8B-B14F-4D97-AF65-F5344CB8AC3E}">
        <p14:creationId xmlns:p14="http://schemas.microsoft.com/office/powerpoint/2010/main" val="241151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839200" cy="6400800"/>
          </a:xfrm>
        </p:spPr>
        <p:txBody>
          <a:bodyPr/>
          <a:lstStyle/>
          <a:p>
            <a:pPr marL="0" indent="0">
              <a:buNone/>
            </a:pPr>
            <a:r>
              <a:rPr lang="en-US" dirty="0"/>
              <a:t>“ ‘Not given to wine’ is certainly a very liberal translation, and shows how the usages of the day unconsciously influenced the translators. “The ancient </a:t>
            </a:r>
            <a:r>
              <a:rPr lang="en-US" i="1" dirty="0" err="1"/>
              <a:t>paroinos</a:t>
            </a:r>
            <a:r>
              <a:rPr lang="en-US" dirty="0"/>
              <a:t> was a man accustomed to attend drinking-parties.” Thus the Christian minister is required not only to be personally sober, but also to withhold his presence and sanction from those assemblies where alcoholic drinks are used, endangering the sobriety of himself and others. </a:t>
            </a:r>
            <a:r>
              <a:rPr lang="en-US" dirty="0" smtClean="0"/>
              <a:t>..</a:t>
            </a:r>
            <a:endParaRPr lang="en-US" dirty="0"/>
          </a:p>
          <a:p>
            <a:endParaRPr lang="en-US" dirty="0"/>
          </a:p>
        </p:txBody>
      </p:sp>
    </p:spTree>
    <p:extLst>
      <p:ext uri="{BB962C8B-B14F-4D97-AF65-F5344CB8AC3E}">
        <p14:creationId xmlns:p14="http://schemas.microsoft.com/office/powerpoint/2010/main" val="4189116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839</Words>
  <Application>Microsoft Office PowerPoint</Application>
  <PresentationFormat>On-screen Show (4:3)</PresentationFormat>
  <Paragraphs>78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Qualities of Elders</vt:lpstr>
      <vt:lpstr>Able To Teach</vt:lpstr>
      <vt:lpstr>Able to Teach</vt:lpstr>
      <vt:lpstr>Able to Teach, Application:</vt:lpstr>
      <vt:lpstr>3:3 - Not Given to Wine</vt:lpstr>
      <vt:lpstr>3:3 - Not Given to Wine</vt:lpstr>
      <vt:lpstr>Not Given to Wine</vt:lpstr>
      <vt:lpstr>Not Given to Wine</vt:lpstr>
      <vt:lpstr>PowerPoint Presentation</vt:lpstr>
      <vt:lpstr>PowerPoint Presentation</vt:lpstr>
      <vt:lpstr>Not Given to Wine</vt:lpstr>
      <vt:lpstr>What about deacons?</vt:lpstr>
      <vt:lpstr>Application: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Baker</dc:creator>
  <cp:keywords>Elder;qualifications</cp:keywords>
  <cp:lastModifiedBy>Aaron Baker</cp:lastModifiedBy>
  <cp:revision>48</cp:revision>
  <dcterms:created xsi:type="dcterms:W3CDTF">2014-10-09T14:22:09Z</dcterms:created>
  <dcterms:modified xsi:type="dcterms:W3CDTF">2014-11-06T20:50:33Z</dcterms:modified>
</cp:coreProperties>
</file>