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3" d="100"/>
          <a:sy n="43" d="100"/>
        </p:scale>
        <p:origin x="-120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4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9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9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58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2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 Tim 3:2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Nephalion</a:t>
            </a:r>
            <a:r>
              <a:rPr lang="en-US" i="1" dirty="0" smtClean="0"/>
              <a:t> – </a:t>
            </a:r>
            <a:r>
              <a:rPr lang="en-US" dirty="0" smtClean="0"/>
              <a:t>Vigilant, sober</a:t>
            </a:r>
          </a:p>
          <a:p>
            <a:pPr lvl="1"/>
            <a:r>
              <a:rPr lang="en-US" dirty="0" smtClean="0"/>
              <a:t>Found in 3:11 describing deacons</a:t>
            </a:r>
          </a:p>
          <a:p>
            <a:pPr lvl="1"/>
            <a:r>
              <a:rPr lang="en-US" dirty="0" smtClean="0"/>
              <a:t>Found in Titus 2:2 describing older men</a:t>
            </a:r>
          </a:p>
          <a:p>
            <a:pPr lvl="1"/>
            <a:r>
              <a:rPr lang="en-US" dirty="0" smtClean="0"/>
              <a:t>This word is always used in the NT in a metaphorical sense (Vine)</a:t>
            </a:r>
          </a:p>
          <a:p>
            <a:pPr lvl="2"/>
            <a:r>
              <a:rPr lang="en-US" dirty="0" smtClean="0"/>
              <a:t>Literally: Means, “to be sober; temperate; abstinent in respect to wine” – </a:t>
            </a:r>
            <a:r>
              <a:rPr lang="en-US" dirty="0" err="1" smtClean="0"/>
              <a:t>Pershbacher</a:t>
            </a:r>
            <a:endParaRPr lang="en-US" dirty="0" smtClean="0"/>
          </a:p>
          <a:p>
            <a:pPr lvl="2"/>
            <a:r>
              <a:rPr lang="en-US" dirty="0" smtClean="0"/>
              <a:t>Metaphorically:</a:t>
            </a:r>
          </a:p>
          <a:p>
            <a:pPr lvl="3"/>
            <a:r>
              <a:rPr lang="en-US" dirty="0" smtClean="0"/>
              <a:t>To be calm, dispassionate and circumspect – Vine</a:t>
            </a:r>
          </a:p>
          <a:p>
            <a:pPr lvl="3"/>
            <a:r>
              <a:rPr lang="en-US" dirty="0" smtClean="0"/>
              <a:t>To be free from every form of mental and spiritual ‘</a:t>
            </a:r>
            <a:r>
              <a:rPr lang="en-US" dirty="0" err="1" smtClean="0"/>
              <a:t>drunkeness</a:t>
            </a:r>
            <a:r>
              <a:rPr lang="en-US" dirty="0" smtClean="0"/>
              <a:t>’ – Bauer p 538</a:t>
            </a:r>
          </a:p>
          <a:p>
            <a:pPr lvl="2"/>
            <a:r>
              <a:rPr lang="en-US" dirty="0" smtClean="0"/>
              <a:t>Filled with spiritual and moral zeal. Someone who is well-balanced, calm, careful. Not old boring and stuffy, but one who has learned from the experiences of life.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7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 (20 BC to 50AD) used this word to describe Noah and what his son did to him</a:t>
            </a:r>
          </a:p>
          <a:p>
            <a:pPr lvl="1"/>
            <a:r>
              <a:rPr lang="en-US" i="1" dirty="0" smtClean="0"/>
              <a:t>“</a:t>
            </a:r>
            <a:r>
              <a:rPr lang="en-US" dirty="0"/>
              <a:t>Such then is the condition of the </a:t>
            </a:r>
            <a:r>
              <a:rPr lang="en-US" b="1" dirty="0"/>
              <a:t>sober</a:t>
            </a:r>
            <a:r>
              <a:rPr lang="en-US" dirty="0"/>
              <a:t> man; but when Moses speaks of Noah's "younger son," he is not so much meaning to make a statement respecting his age, as to show the disposition with which those persons are endued who are inclined to </a:t>
            </a:r>
            <a:r>
              <a:rPr lang="en-US" dirty="0" smtClean="0"/>
              <a:t>innovation…</a:t>
            </a:r>
          </a:p>
          <a:p>
            <a:pPr lvl="1"/>
            <a:r>
              <a:rPr lang="en-US" dirty="0" smtClean="0"/>
              <a:t>Noah’s son was “without wine” while Noah was drunk on wine; both made bad decisions – Genesis 9:20-24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8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What does it mean to be temperate?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5" y="2790384"/>
            <a:ext cx="8380535" cy="404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What would a temperate elder act like?</a:t>
            </a:r>
          </a:p>
          <a:p>
            <a:pPr lvl="1"/>
            <a:r>
              <a:rPr lang="en-US" dirty="0" smtClean="0"/>
              <a:t>How would a temperate elder handle someone caught in sin? – 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 err="1" smtClean="0"/>
              <a:t>Jn</a:t>
            </a:r>
            <a:r>
              <a:rPr lang="en-US" dirty="0" smtClean="0"/>
              <a:t> 8:3-9</a:t>
            </a:r>
          </a:p>
          <a:p>
            <a:pPr lvl="1"/>
            <a:r>
              <a:rPr lang="en-US" dirty="0" smtClean="0"/>
              <a:t>Why would this quality be important?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0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Sober-Minded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Sophrona</a:t>
            </a:r>
            <a:r>
              <a:rPr lang="en-US" i="1" dirty="0" smtClean="0"/>
              <a:t> – </a:t>
            </a:r>
            <a:r>
              <a:rPr lang="en-US" dirty="0" smtClean="0"/>
              <a:t>of sound mind; in one’s senses; sane</a:t>
            </a:r>
          </a:p>
          <a:p>
            <a:pPr lvl="1"/>
            <a:r>
              <a:rPr lang="en-US" dirty="0" smtClean="0"/>
              <a:t>Notice that the word before, </a:t>
            </a:r>
            <a:r>
              <a:rPr lang="en-US" i="1" dirty="0" smtClean="0"/>
              <a:t>temperate</a:t>
            </a:r>
            <a:r>
              <a:rPr lang="en-US" dirty="0" smtClean="0"/>
              <a:t>, is a noun. This word is an adjective. What does that matter?</a:t>
            </a:r>
          </a:p>
          <a:p>
            <a:pPr lvl="1"/>
            <a:r>
              <a:rPr lang="en-US" dirty="0" smtClean="0"/>
              <a:t>Refers to the inward mind; only time used in NT</a:t>
            </a:r>
          </a:p>
          <a:p>
            <a:pPr lvl="1"/>
            <a:r>
              <a:rPr lang="en-US" dirty="0" smtClean="0"/>
              <a:t>This is a description of the soundness of the mind that the elder is to have. IE – no wild swings one way or the other.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618736"/>
            <a:ext cx="3535680" cy="223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0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Sober-Minded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 </a:t>
            </a:r>
          </a:p>
          <a:p>
            <a:pPr lvl="1"/>
            <a:r>
              <a:rPr lang="en-US" dirty="0" smtClean="0"/>
              <a:t>How can age be a help to an elder?</a:t>
            </a:r>
          </a:p>
          <a:p>
            <a:pPr lvl="1"/>
            <a:r>
              <a:rPr lang="en-US" dirty="0" smtClean="0"/>
              <a:t>How can it be a hindrance?</a:t>
            </a:r>
          </a:p>
          <a:p>
            <a:pPr lvl="1"/>
            <a:r>
              <a:rPr lang="en-US" dirty="0" smtClean="0"/>
              <a:t>If one is not in their “right mind” would that disqualify them from serving as an elder?</a:t>
            </a:r>
          </a:p>
          <a:p>
            <a:pPr lvl="1"/>
            <a:r>
              <a:rPr lang="en-US" dirty="0" smtClean="0"/>
              <a:t>If one struggles with or develops </a:t>
            </a:r>
            <a:r>
              <a:rPr lang="en-US" dirty="0" err="1" smtClean="0"/>
              <a:t>alzheimers</a:t>
            </a:r>
            <a:r>
              <a:rPr lang="en-US" dirty="0" smtClean="0"/>
              <a:t>, depression, anxiety, or schizophrenia, can they continue to serve as an elder?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4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402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Qualities of Elders</vt:lpstr>
      <vt:lpstr>Temperate </vt:lpstr>
      <vt:lpstr>Temperate</vt:lpstr>
      <vt:lpstr>Temperate</vt:lpstr>
      <vt:lpstr>Temperate</vt:lpstr>
      <vt:lpstr>Sober-Minded</vt:lpstr>
      <vt:lpstr>Sober-Minded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31</cp:revision>
  <dcterms:created xsi:type="dcterms:W3CDTF">2014-10-09T14:22:09Z</dcterms:created>
  <dcterms:modified xsi:type="dcterms:W3CDTF">2014-10-21T20:17:01Z</dcterms:modified>
</cp:coreProperties>
</file>