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483D-2417-4F8D-962D-1CA9B940A3B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9910-E4B4-4489-89DD-4E66F0FA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83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10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70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70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39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98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>
            <a:noAutofit/>
          </a:bodyPr>
          <a:lstStyle>
            <a:lvl1pPr>
              <a:defRPr sz="4800"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B22E-793D-4D2F-8B20-03B73DCD3B08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 Tim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3:2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vs 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</a:p>
          <a:p>
            <a:pPr lvl="1"/>
            <a:r>
              <a:rPr lang="en-US" dirty="0" smtClean="0"/>
              <a:t>Quality seems to be the essence of the person</a:t>
            </a:r>
          </a:p>
          <a:p>
            <a:pPr lvl="2"/>
            <a:r>
              <a:rPr lang="en-US" dirty="0" smtClean="0"/>
              <a:t>“characteristic element” – Webster</a:t>
            </a:r>
          </a:p>
          <a:p>
            <a:pPr lvl="1"/>
            <a:r>
              <a:rPr lang="en-US" dirty="0" smtClean="0"/>
              <a:t>Qualification seems to be the skill or ability</a:t>
            </a:r>
          </a:p>
          <a:p>
            <a:pPr lvl="2"/>
            <a:r>
              <a:rPr lang="en-US" dirty="0" smtClean="0"/>
              <a:t>“skill; ability; that which fits one for the job”</a:t>
            </a:r>
          </a:p>
          <a:p>
            <a:pPr lvl="1"/>
            <a:r>
              <a:rPr lang="en-US" dirty="0" smtClean="0"/>
              <a:t>Can I be kind, but not kind at heart?</a:t>
            </a:r>
          </a:p>
          <a:p>
            <a:pPr lvl="1"/>
            <a:r>
              <a:rPr lang="en-US" dirty="0" smtClean="0"/>
              <a:t>Can I be hospitable, but not hospitable at heart?</a:t>
            </a:r>
          </a:p>
          <a:p>
            <a:pPr lvl="1"/>
            <a:r>
              <a:rPr lang="en-US" dirty="0" smtClean="0"/>
              <a:t>Can I share, but not be sharing?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1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480" y="4878335"/>
            <a:ext cx="2255520" cy="19796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 Blameless </a:t>
            </a:r>
            <a:r>
              <a:rPr lang="en-US" dirty="0" smtClean="0">
                <a:latin typeface="TekniaGreek" panose="02000503060000020004" pitchFamily="2" charset="0"/>
              </a:rPr>
              <a:t>– </a:t>
            </a:r>
            <a:r>
              <a:rPr lang="en-US" dirty="0" err="1" smtClean="0">
                <a:latin typeface="TekniaGreek" panose="02000503060000020004" pitchFamily="2" charset="0"/>
              </a:rPr>
              <a:t>anepilhptoV</a:t>
            </a:r>
            <a:r>
              <a:rPr lang="en-US" dirty="0" smtClean="0"/>
              <a:t>; 5:7; 6:14</a:t>
            </a:r>
            <a:endParaRPr lang="en-US" dirty="0" smtClean="0">
              <a:latin typeface="TekniaGreek" panose="02000503060000020004" pitchFamily="2" charset="0"/>
            </a:endParaRPr>
          </a:p>
          <a:p>
            <a:pPr lvl="1"/>
            <a:r>
              <a:rPr lang="en-US" dirty="0" smtClean="0"/>
              <a:t>Strong: not arrested; blameless; </a:t>
            </a:r>
            <a:r>
              <a:rPr lang="en-US" dirty="0" err="1" smtClean="0"/>
              <a:t>unrebukable</a:t>
            </a:r>
            <a:endParaRPr lang="en-US" dirty="0" smtClean="0"/>
          </a:p>
          <a:p>
            <a:pPr lvl="1"/>
            <a:r>
              <a:rPr lang="en-US" dirty="0" smtClean="0"/>
              <a:t>Thayer: Irreproachable</a:t>
            </a:r>
          </a:p>
          <a:p>
            <a:pPr lvl="1"/>
            <a:r>
              <a:rPr lang="en-US" dirty="0" smtClean="0"/>
              <a:t>IE – no accusation “sticks” to this person because he is well known; Teflon Elders</a:t>
            </a:r>
          </a:p>
          <a:p>
            <a:pPr lvl="1"/>
            <a:r>
              <a:rPr lang="en-US" dirty="0" smtClean="0"/>
              <a:t>See 1 </a:t>
            </a:r>
            <a:r>
              <a:rPr lang="en-US" dirty="0" err="1" smtClean="0"/>
              <a:t>Cor</a:t>
            </a:r>
            <a:r>
              <a:rPr lang="en-US" dirty="0" smtClean="0"/>
              <a:t> 1:8; Col 1:22</a:t>
            </a:r>
          </a:p>
          <a:p>
            <a:pPr lvl="1"/>
            <a:r>
              <a:rPr lang="en-US" dirty="0" smtClean="0"/>
              <a:t>Application: </a:t>
            </a:r>
          </a:p>
          <a:p>
            <a:pPr lvl="2"/>
            <a:r>
              <a:rPr lang="en-US" dirty="0" smtClean="0"/>
              <a:t>Could there be accusations? – 1 Tim 5:19</a:t>
            </a:r>
          </a:p>
          <a:p>
            <a:pPr lvl="2"/>
            <a:r>
              <a:rPr lang="en-US" dirty="0" smtClean="0"/>
              <a:t>Possible sources? – 3:7</a:t>
            </a:r>
          </a:p>
          <a:p>
            <a:pPr lvl="2"/>
            <a:r>
              <a:rPr lang="en-US" dirty="0" smtClean="0"/>
              <a:t>If they “stick” should he continue to serve?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Qualities of Elders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#2 Husband of one wife – </a:t>
            </a:r>
            <a:r>
              <a:rPr lang="en-US" dirty="0" err="1" smtClean="0">
                <a:latin typeface="TekniaGreek" panose="02000503060000020004" pitchFamily="2" charset="0"/>
              </a:rPr>
              <a:t>miaV</a:t>
            </a:r>
            <a:r>
              <a:rPr lang="en-US" dirty="0" smtClean="0">
                <a:latin typeface="TekniaGreek" panose="02000503060000020004" pitchFamily="2" charset="0"/>
              </a:rPr>
              <a:t> </a:t>
            </a:r>
            <a:r>
              <a:rPr lang="en-US" dirty="0" err="1" smtClean="0">
                <a:latin typeface="TekniaGreek" panose="02000503060000020004" pitchFamily="2" charset="0"/>
              </a:rPr>
              <a:t>gunaikoV</a:t>
            </a:r>
            <a:r>
              <a:rPr lang="en-US" dirty="0" smtClean="0">
                <a:latin typeface="TekniaGreek" panose="02000503060000020004" pitchFamily="2" charset="0"/>
              </a:rPr>
              <a:t> </a:t>
            </a:r>
            <a:r>
              <a:rPr lang="en-US" dirty="0" err="1" smtClean="0">
                <a:latin typeface="TekniaGreek" panose="02000503060000020004" pitchFamily="2" charset="0"/>
              </a:rPr>
              <a:t>andra</a:t>
            </a:r>
            <a:endParaRPr lang="en-US" dirty="0" smtClean="0"/>
          </a:p>
          <a:p>
            <a:pPr lvl="1"/>
            <a:r>
              <a:rPr lang="en-US" dirty="0" smtClean="0"/>
              <a:t>Lit: “one woman man”</a:t>
            </a:r>
          </a:p>
          <a:p>
            <a:pPr lvl="1"/>
            <a:r>
              <a:rPr lang="en-US" dirty="0" smtClean="0"/>
              <a:t>Same words as in Titus 1:6</a:t>
            </a:r>
          </a:p>
          <a:p>
            <a:pPr lvl="1"/>
            <a:r>
              <a:rPr lang="en-US" dirty="0" smtClean="0"/>
              <a:t>MIAS: numeral one; single; one</a:t>
            </a:r>
          </a:p>
          <a:p>
            <a:pPr lvl="1"/>
            <a:r>
              <a:rPr lang="en-US" dirty="0" smtClean="0"/>
              <a:t>GUNAIKOS: woman, wife, bride (Bauer 168)</a:t>
            </a:r>
          </a:p>
          <a:p>
            <a:pPr lvl="1"/>
            <a:r>
              <a:rPr lang="en-US" dirty="0" smtClean="0"/>
              <a:t>ANDRA: man, in contrast to a woman or boy (Bauer 66)</a:t>
            </a:r>
          </a:p>
          <a:p>
            <a:pPr lvl="2"/>
            <a:r>
              <a:rPr lang="en-US" dirty="0" smtClean="0"/>
              <a:t>Indicating sex; indicating age to distinguish an adult man from a boy (Thayer)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Qualities of Elders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#2 Husband of one wife – </a:t>
            </a:r>
            <a:r>
              <a:rPr lang="en-US" dirty="0" err="1" smtClean="0">
                <a:latin typeface="TekniaGreek" panose="02000503060000020004" pitchFamily="2" charset="0"/>
              </a:rPr>
              <a:t>miaV</a:t>
            </a:r>
            <a:r>
              <a:rPr lang="en-US" dirty="0" smtClean="0">
                <a:latin typeface="TekniaGreek" panose="02000503060000020004" pitchFamily="2" charset="0"/>
              </a:rPr>
              <a:t> </a:t>
            </a:r>
            <a:r>
              <a:rPr lang="en-US" dirty="0" err="1" smtClean="0">
                <a:latin typeface="TekniaGreek" panose="02000503060000020004" pitchFamily="2" charset="0"/>
              </a:rPr>
              <a:t>gunaikoV</a:t>
            </a:r>
            <a:r>
              <a:rPr lang="en-US" dirty="0" smtClean="0">
                <a:latin typeface="TekniaGreek" panose="02000503060000020004" pitchFamily="2" charset="0"/>
              </a:rPr>
              <a:t> </a:t>
            </a:r>
            <a:r>
              <a:rPr lang="en-US" dirty="0" err="1" smtClean="0">
                <a:latin typeface="TekniaGreek" panose="02000503060000020004" pitchFamily="2" charset="0"/>
              </a:rPr>
              <a:t>andra</a:t>
            </a:r>
            <a:endParaRPr lang="en-US" dirty="0" smtClean="0">
              <a:latin typeface="TekniaGreek" panose="02000503060000020004" pitchFamily="2" charset="0"/>
            </a:endParaRPr>
          </a:p>
          <a:p>
            <a:r>
              <a:rPr lang="en-US" dirty="0" smtClean="0"/>
              <a:t>“</a:t>
            </a:r>
            <a:r>
              <a:rPr lang="en-US" dirty="0"/>
              <a:t>“The qualification requires that a man have one legal wife at a time, but not more than one.” </a:t>
            </a:r>
            <a:r>
              <a:rPr lang="en-US" sz="2000" dirty="0"/>
              <a:t>“Qualification and Role of the Eldership”. Hearn, Roy J. </a:t>
            </a:r>
            <a:r>
              <a:rPr lang="en-US" sz="2000" u="sng" dirty="0"/>
              <a:t>Epistles of 1 and 2 Timothy and </a:t>
            </a:r>
            <a:r>
              <a:rPr lang="en-US" sz="2000" u="sng" dirty="0" err="1"/>
              <a:t>Titus.</a:t>
            </a:r>
            <a:r>
              <a:rPr lang="en-US" sz="2000" dirty="0" err="1"/>
              <a:t>MSOP</a:t>
            </a:r>
            <a:r>
              <a:rPr lang="en-US" sz="2000" dirty="0"/>
              <a:t> Lectures, 1986. Curtis Cates, Ed. </a:t>
            </a:r>
            <a:r>
              <a:rPr lang="en-US" sz="2000" dirty="0" err="1"/>
              <a:t>Pg</a:t>
            </a:r>
            <a:r>
              <a:rPr lang="en-US" sz="2000" dirty="0"/>
              <a:t> 71</a:t>
            </a:r>
          </a:p>
          <a:p>
            <a:pPr lvl="1"/>
            <a:r>
              <a:rPr lang="en-US" dirty="0" smtClean="0"/>
              <a:t>Polygamy is rampant in Africa. Could the church just adapt this qualification to fit with their culture of having more than one wife?</a:t>
            </a:r>
          </a:p>
          <a:p>
            <a:pPr lvl="1"/>
            <a:r>
              <a:rPr lang="en-US" dirty="0" smtClean="0"/>
              <a:t>Would one even have to be married? – see 3:3, 4</a:t>
            </a:r>
          </a:p>
        </p:txBody>
      </p:sp>
    </p:spTree>
    <p:extLst>
      <p:ext uri="{BB962C8B-B14F-4D97-AF65-F5344CB8AC3E}">
        <p14:creationId xmlns:p14="http://schemas.microsoft.com/office/powerpoint/2010/main" val="27782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Qualities of Elders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What about a man whose first wife passed away, then remarried, could he serve as an elder?</a:t>
            </a:r>
          </a:p>
          <a:p>
            <a:pPr lvl="2"/>
            <a:r>
              <a:rPr lang="en-US" dirty="0" smtClean="0"/>
              <a:t>See Romans 7:2 – </a:t>
            </a:r>
            <a:r>
              <a:rPr lang="en-US" i="1" dirty="0" smtClean="0"/>
              <a:t>released</a:t>
            </a:r>
            <a:r>
              <a:rPr lang="en-US" dirty="0" smtClean="0"/>
              <a:t> (render null; to make powerless)</a:t>
            </a:r>
          </a:p>
          <a:p>
            <a:pPr lvl="2"/>
            <a:r>
              <a:rPr lang="en-US" dirty="0" smtClean="0"/>
              <a:t>Romans 7:3 – </a:t>
            </a:r>
            <a:r>
              <a:rPr lang="en-US" i="1" dirty="0" smtClean="0"/>
              <a:t>free</a:t>
            </a:r>
            <a:r>
              <a:rPr lang="en-US" dirty="0" smtClean="0"/>
              <a:t> (in a state of freedom)</a:t>
            </a:r>
          </a:p>
          <a:p>
            <a:pPr lvl="3"/>
            <a:r>
              <a:rPr lang="en-US" dirty="0" smtClean="0"/>
              <a:t>Free to marry if her husband dies – 1 </a:t>
            </a:r>
            <a:r>
              <a:rPr lang="en-US" dirty="0" err="1" smtClean="0"/>
              <a:t>cor</a:t>
            </a:r>
            <a:r>
              <a:rPr lang="en-US" dirty="0" smtClean="0"/>
              <a:t> 7:39</a:t>
            </a:r>
          </a:p>
          <a:p>
            <a:pPr lvl="3"/>
            <a:r>
              <a:rPr lang="en-US" dirty="0" smtClean="0"/>
              <a:t>Free, as in free from paying tax – Mt 17:26; </a:t>
            </a:r>
            <a:r>
              <a:rPr lang="en-US" dirty="0" err="1" smtClean="0"/>
              <a:t>Heb</a:t>
            </a:r>
            <a:r>
              <a:rPr lang="en-US" dirty="0" smtClean="0"/>
              <a:t> 2:14</a:t>
            </a:r>
          </a:p>
          <a:p>
            <a:pPr lvl="1"/>
            <a:r>
              <a:rPr lang="en-US" dirty="0" smtClean="0"/>
              <a:t>Therefore, if a man’s spouse dies, he is FREE to marry another and that second marriage </a:t>
            </a:r>
            <a:r>
              <a:rPr lang="en-US" u="sng" dirty="0" smtClean="0"/>
              <a:t>should not</a:t>
            </a:r>
            <a:r>
              <a:rPr lang="en-US" dirty="0" smtClean="0"/>
              <a:t> disqualify him from being a marriage. He was and is a “one woman man”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7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Qualities of Elders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What about a man whose first wife committed adultery, they divorced, and he later remarried biblically?</a:t>
            </a:r>
          </a:p>
          <a:p>
            <a:pPr lvl="2"/>
            <a:r>
              <a:rPr lang="en-US" dirty="0" smtClean="0"/>
              <a:t>If you have the right to remarry, you have the right to serve as an elder.</a:t>
            </a:r>
          </a:p>
          <a:p>
            <a:pPr lvl="2"/>
            <a:r>
              <a:rPr lang="en-US" dirty="0" smtClean="0"/>
              <a:t>Remember the “except for” in Mt 19:9, which shows that in one case, remarrying is Biblical.</a:t>
            </a:r>
          </a:p>
          <a:p>
            <a:pPr lvl="2"/>
            <a:r>
              <a:rPr lang="en-US" dirty="0" smtClean="0"/>
              <a:t>If the “innocent” man remarries, why could the “innocent” man not serve as an elder?</a:t>
            </a:r>
          </a:p>
          <a:p>
            <a:pPr lvl="2"/>
            <a:r>
              <a:rPr lang="en-US" dirty="0" smtClean="0"/>
              <a:t>Would it be right to punish someone who is “innocent”? If not,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-6858"/>
            <a:ext cx="6934200" cy="6864858"/>
          </a:xfrm>
        </p:spPr>
      </p:pic>
    </p:spTree>
    <p:extLst>
      <p:ext uri="{BB962C8B-B14F-4D97-AF65-F5344CB8AC3E}">
        <p14:creationId xmlns:p14="http://schemas.microsoft.com/office/powerpoint/2010/main" val="4705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556</Words>
  <Application>Microsoft Office PowerPoint</Application>
  <PresentationFormat>On-screen Show (4:3)</PresentationFormat>
  <Paragraphs>57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Qualities of Elders</vt:lpstr>
      <vt:lpstr>Qualities vs Qualifications</vt:lpstr>
      <vt:lpstr>Qualities of Elders</vt:lpstr>
      <vt:lpstr>Qualities of Elders</vt:lpstr>
      <vt:lpstr>Qualities of Elders</vt:lpstr>
      <vt:lpstr>Qualities of Elders</vt:lpstr>
      <vt:lpstr>Qualities of Elders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Baker</dc:creator>
  <cp:keywords>Elder;qualifications</cp:keywords>
  <cp:lastModifiedBy>Aaron Baker</cp:lastModifiedBy>
  <cp:revision>22</cp:revision>
  <dcterms:created xsi:type="dcterms:W3CDTF">2014-10-09T14:22:09Z</dcterms:created>
  <dcterms:modified xsi:type="dcterms:W3CDTF">2014-10-14T19:51:57Z</dcterms:modified>
</cp:coreProperties>
</file>