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7" d="100"/>
          <a:sy n="87" d="100"/>
        </p:scale>
        <p:origin x="-8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22483D-2417-4F8D-962D-1CA9B940A3B6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489910-E4B4-4489-89DD-4E66F0FA6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748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89910-E4B4-4489-89DD-4E66F0FA6D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6225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89910-E4B4-4489-89DD-4E66F0FA6D4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2022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89910-E4B4-4489-89DD-4E66F0FA6D4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6287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89910-E4B4-4489-89DD-4E66F0FA6D4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0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89910-E4B4-4489-89DD-4E66F0FA6D4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0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89910-E4B4-4489-89DD-4E66F0FA6D4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0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89910-E4B4-4489-89DD-4E66F0FA6D4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8764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130425"/>
            <a:ext cx="8534400" cy="1470025"/>
          </a:xfrm>
        </p:spPr>
        <p:txBody>
          <a:bodyPr>
            <a:noAutofit/>
          </a:bodyPr>
          <a:lstStyle>
            <a:lvl1pPr>
              <a:defRPr sz="4800">
                <a:latin typeface="Bauhaus 93" panose="04030905020B02020C02" pitchFamily="82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654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B22E-793D-4D2F-8B20-03B73DCD3B08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A2F6-05FD-4D9C-B78C-7C7E739B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606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B22E-793D-4D2F-8B20-03B73DCD3B08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A2F6-05FD-4D9C-B78C-7C7E739B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563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alphaModFix amt="6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>
            <a:lvl1pPr>
              <a:defRPr>
                <a:latin typeface="Bauhaus 93" panose="04030905020B02020C02" pitchFamily="82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839200" cy="5257800"/>
          </a:xfrm>
        </p:spPr>
        <p:txBody>
          <a:bodyPr/>
          <a:lstStyle>
            <a:lvl1pPr>
              <a:defRPr>
                <a:latin typeface="Candara" panose="020E0502030303020204" pitchFamily="34" charset="0"/>
              </a:defRPr>
            </a:lvl1pPr>
            <a:lvl2pPr>
              <a:defRPr>
                <a:latin typeface="Candara" panose="020E0502030303020204" pitchFamily="34" charset="0"/>
              </a:defRPr>
            </a:lvl2pPr>
            <a:lvl3pPr>
              <a:defRPr>
                <a:latin typeface="Candara" panose="020E0502030303020204" pitchFamily="34" charset="0"/>
              </a:defRPr>
            </a:lvl3pPr>
            <a:lvl4pPr>
              <a:defRPr>
                <a:latin typeface="Candara" panose="020E0502030303020204" pitchFamily="34" charset="0"/>
              </a:defRPr>
            </a:lvl4pPr>
            <a:lvl5pPr>
              <a:defRPr>
                <a:latin typeface="Candara" panose="020E0502030303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491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B22E-793D-4D2F-8B20-03B73DCD3B08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A2F6-05FD-4D9C-B78C-7C7E739B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584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B22E-793D-4D2F-8B20-03B73DCD3B08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A2F6-05FD-4D9C-B78C-7C7E739B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851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B22E-793D-4D2F-8B20-03B73DCD3B08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A2F6-05FD-4D9C-B78C-7C7E739B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894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B22E-793D-4D2F-8B20-03B73DCD3B08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A2F6-05FD-4D9C-B78C-7C7E739B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783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B22E-793D-4D2F-8B20-03B73DCD3B08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A2F6-05FD-4D9C-B78C-7C7E739B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925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B22E-793D-4D2F-8B20-03B73DCD3B08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A2F6-05FD-4D9C-B78C-7C7E739B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916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B22E-793D-4D2F-8B20-03B73DCD3B08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A2F6-05FD-4D9C-B78C-7C7E739B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892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4B22E-793D-4D2F-8B20-03B73DCD3B08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5A2F6-05FD-4D9C-B78C-7C7E739B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509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Qualities of Elders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Titus 1:6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619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[Children]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 accused of dissipation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2 qualities (dissipation, insubordination) describe the children. </a:t>
            </a:r>
          </a:p>
          <a:p>
            <a:r>
              <a:rPr lang="en-US" dirty="0" smtClean="0"/>
              <a:t>Does it matter how the children act, whether still at home or grown and out of the home?</a:t>
            </a:r>
          </a:p>
          <a:p>
            <a:r>
              <a:rPr lang="en-US" dirty="0" smtClean="0"/>
              <a:t>Accused: KATEGORIA; IE – categorized as…</a:t>
            </a:r>
          </a:p>
          <a:p>
            <a:pPr lvl="1"/>
            <a:r>
              <a:rPr lang="en-US" dirty="0" smtClean="0"/>
              <a:t>To bring an accusation against</a:t>
            </a:r>
          </a:p>
          <a:p>
            <a:pPr lvl="1"/>
            <a:r>
              <a:rPr lang="en-US" dirty="0" smtClean="0"/>
              <a:t>A man should not serve as an elder if his children have accusations against them</a:t>
            </a:r>
          </a:p>
          <a:p>
            <a:pPr lvl="1"/>
            <a:r>
              <a:rPr lang="en-US" dirty="0" smtClean="0"/>
              <a:t>Does it mean he can never serve?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102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</a:t>
            </a:r>
            <a:r>
              <a:rPr lang="en-US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Children]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 accused of dissipation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should they not be accused of?</a:t>
            </a:r>
          </a:p>
          <a:p>
            <a:pPr lvl="1"/>
            <a:r>
              <a:rPr lang="en-US" dirty="0" smtClean="0"/>
              <a:t>Dissipation</a:t>
            </a:r>
          </a:p>
          <a:p>
            <a:pPr lvl="1"/>
            <a:r>
              <a:rPr lang="en-US" dirty="0" smtClean="0"/>
              <a:t>Insubordination</a:t>
            </a:r>
          </a:p>
          <a:p>
            <a:pPr lvl="1"/>
            <a:r>
              <a:rPr lang="en-US" dirty="0" smtClean="0"/>
              <a:t>These are participles, having an “</a:t>
            </a:r>
            <a:r>
              <a:rPr lang="en-US" dirty="0" err="1" smtClean="0"/>
              <a:t>ing</a:t>
            </a:r>
            <a:r>
              <a:rPr lang="en-US" dirty="0" smtClean="0"/>
              <a:t>” ending. </a:t>
            </a:r>
            <a:r>
              <a:rPr lang="en-US" dirty="0" err="1" smtClean="0"/>
              <a:t>Cf</a:t>
            </a:r>
            <a:r>
              <a:rPr lang="en-US" dirty="0" smtClean="0"/>
              <a:t> </a:t>
            </a:r>
            <a:r>
              <a:rPr lang="en-US" dirty="0"/>
              <a:t>Mt </a:t>
            </a:r>
            <a:r>
              <a:rPr lang="en-US" dirty="0" smtClean="0"/>
              <a:t>9:35</a:t>
            </a:r>
          </a:p>
          <a:p>
            <a:r>
              <a:rPr lang="en-US" dirty="0" smtClean="0"/>
              <a:t>Dissipation: </a:t>
            </a:r>
            <a:r>
              <a:rPr lang="en-US" i="1" dirty="0" err="1" smtClean="0"/>
              <a:t>asotias</a:t>
            </a:r>
            <a:r>
              <a:rPr lang="en-US" dirty="0" smtClean="0"/>
              <a:t> (</a:t>
            </a:r>
            <a:r>
              <a:rPr lang="en-US" i="1" dirty="0" smtClean="0"/>
              <a:t>a</a:t>
            </a:r>
            <a:r>
              <a:rPr lang="en-US" dirty="0" smtClean="0"/>
              <a:t> = not; </a:t>
            </a:r>
            <a:r>
              <a:rPr lang="en-US" i="1" dirty="0" err="1" smtClean="0"/>
              <a:t>sotias</a:t>
            </a:r>
            <a:r>
              <a:rPr lang="en-US" dirty="0" smtClean="0"/>
              <a:t> = salvation)</a:t>
            </a:r>
          </a:p>
          <a:p>
            <a:pPr lvl="1"/>
            <a:r>
              <a:rPr lang="en-US" dirty="0" smtClean="0"/>
              <a:t>A riotous life; a child rejecting salvation and God’s plan for their life – 1 Pet 4:4</a:t>
            </a:r>
          </a:p>
          <a:p>
            <a:pPr lvl="1"/>
            <a:r>
              <a:rPr lang="en-US" dirty="0" smtClean="0"/>
              <a:t>Debauchery; profligacy; riot; rebelling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010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r>
              <a:rPr lang="en-US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</a:t>
            </a:r>
            <a:r>
              <a:rPr lang="en-US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Children]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 accused of dissipation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839200" cy="5410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Dissipation: How can children rebel which would cause a man not to become an elder?</a:t>
            </a:r>
          </a:p>
          <a:p>
            <a:pPr lvl="1"/>
            <a:r>
              <a:rPr lang="en-US" dirty="0" smtClean="0"/>
              <a:t>Rebelling by getting drunk – </a:t>
            </a:r>
            <a:r>
              <a:rPr lang="en-US" dirty="0" err="1" smtClean="0"/>
              <a:t>Eph</a:t>
            </a:r>
            <a:r>
              <a:rPr lang="en-US" dirty="0" smtClean="0"/>
              <a:t> 5:18</a:t>
            </a:r>
          </a:p>
          <a:p>
            <a:pPr lvl="1"/>
            <a:r>
              <a:rPr lang="en-US" dirty="0" smtClean="0"/>
              <a:t>Rebelling by living the kind of lifestyle the prodigal son lived – </a:t>
            </a:r>
            <a:r>
              <a:rPr lang="en-US" dirty="0" err="1" smtClean="0"/>
              <a:t>Lk</a:t>
            </a:r>
            <a:r>
              <a:rPr lang="en-US" dirty="0" smtClean="0"/>
              <a:t> 15:13</a:t>
            </a:r>
          </a:p>
          <a:p>
            <a:pPr lvl="1"/>
            <a:r>
              <a:rPr lang="en-US" dirty="0" smtClean="0"/>
              <a:t>Aristotle defines </a:t>
            </a:r>
            <a:r>
              <a:rPr lang="en-US" i="1" dirty="0" err="1" smtClean="0"/>
              <a:t>asotia</a:t>
            </a:r>
            <a:r>
              <a:rPr lang="en-US" dirty="0" smtClean="0"/>
              <a:t> as “the ruination through the wasting of one’s goods.” Examples?</a:t>
            </a:r>
          </a:p>
          <a:p>
            <a:pPr lvl="2"/>
            <a:r>
              <a:rPr lang="en-US" dirty="0" smtClean="0"/>
              <a:t>Could include wasting money on drugs?</a:t>
            </a:r>
          </a:p>
          <a:p>
            <a:pPr lvl="2"/>
            <a:r>
              <a:rPr lang="en-US" dirty="0" smtClean="0"/>
              <a:t>Could include wasting time on ungodly things?</a:t>
            </a:r>
          </a:p>
          <a:p>
            <a:pPr lvl="2"/>
            <a:r>
              <a:rPr lang="en-US" dirty="0" smtClean="0"/>
              <a:t>Could include wasting energy on worldly things?</a:t>
            </a:r>
          </a:p>
          <a:p>
            <a:pPr lvl="2"/>
            <a:r>
              <a:rPr lang="en-US" dirty="0" smtClean="0"/>
              <a:t>Does the life of a child (at home or grown) reflect on parents?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35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r>
              <a:rPr lang="en-US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</a:t>
            </a:r>
            <a:r>
              <a:rPr lang="en-US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Children]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 accused of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Insubordination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8392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Insubordination: </a:t>
            </a:r>
            <a:r>
              <a:rPr lang="en-US" i="1" dirty="0" err="1" smtClean="0"/>
              <a:t>anupotakta</a:t>
            </a:r>
            <a:endParaRPr lang="en-US" i="1" dirty="0" smtClean="0"/>
          </a:p>
          <a:p>
            <a:pPr lvl="1"/>
            <a:r>
              <a:rPr lang="en-US" dirty="0" smtClean="0"/>
              <a:t>Not made subject to</a:t>
            </a:r>
          </a:p>
          <a:p>
            <a:pPr lvl="1"/>
            <a:r>
              <a:rPr lang="en-US" dirty="0" smtClean="0"/>
              <a:t>Independent</a:t>
            </a:r>
          </a:p>
          <a:p>
            <a:pPr lvl="1"/>
            <a:r>
              <a:rPr lang="en-US" dirty="0" smtClean="0"/>
              <a:t>Undisciplined</a:t>
            </a:r>
          </a:p>
          <a:p>
            <a:pPr lvl="1"/>
            <a:r>
              <a:rPr lang="en-US" dirty="0" smtClean="0"/>
              <a:t>Disobedient</a:t>
            </a:r>
          </a:p>
          <a:p>
            <a:pPr lvl="1"/>
            <a:r>
              <a:rPr lang="en-US" dirty="0" smtClean="0"/>
              <a:t>Rebellion</a:t>
            </a:r>
          </a:p>
          <a:p>
            <a:r>
              <a:rPr lang="en-US" dirty="0" smtClean="0"/>
              <a:t>Since both words describe riot and rebellion, what’s the difference?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473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r>
              <a:rPr lang="en-US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</a:t>
            </a:r>
            <a:r>
              <a:rPr lang="en-US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Children]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 accused of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Insubordination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839200" cy="5410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Insubordination:</a:t>
            </a:r>
          </a:p>
          <a:p>
            <a:pPr lvl="1"/>
            <a:r>
              <a:rPr lang="en-US" dirty="0" smtClean="0"/>
              <a:t>Refusal to bow to parental authority</a:t>
            </a:r>
          </a:p>
          <a:p>
            <a:pPr lvl="1"/>
            <a:r>
              <a:rPr lang="en-US" dirty="0" smtClean="0"/>
              <a:t>Undisciplined and rebellious</a:t>
            </a:r>
          </a:p>
          <a:p>
            <a:pPr lvl="1"/>
            <a:r>
              <a:rPr lang="en-US" dirty="0" smtClean="0"/>
              <a:t>Just as all things were subjected to Christ (</a:t>
            </a:r>
            <a:r>
              <a:rPr lang="en-US" dirty="0" err="1" smtClean="0"/>
              <a:t>Heb</a:t>
            </a:r>
            <a:r>
              <a:rPr lang="en-US" dirty="0" smtClean="0"/>
              <a:t> 2:8), so the children are to be subjected to their parents - </a:t>
            </a:r>
            <a:r>
              <a:rPr lang="en-US" dirty="0"/>
              <a:t>Rom 1:30; 2 Tim 3:2</a:t>
            </a:r>
          </a:p>
          <a:p>
            <a:pPr lvl="1"/>
            <a:r>
              <a:rPr lang="en-US" dirty="0" smtClean="0"/>
              <a:t>Like children who continuously get in trouble with the law – 1 Tim 1:9; </a:t>
            </a:r>
          </a:p>
          <a:p>
            <a:pPr lvl="1"/>
            <a:r>
              <a:rPr lang="en-US" dirty="0" smtClean="0"/>
              <a:t>Also who are continuously rejecting God’s laws – Titus 1:10.</a:t>
            </a:r>
          </a:p>
          <a:p>
            <a:pPr lvl="2"/>
            <a:r>
              <a:rPr lang="en-US" dirty="0" smtClean="0"/>
              <a:t>Could this be a child who believes something false, not taught in God’s word?</a:t>
            </a:r>
          </a:p>
          <a:p>
            <a:pPr marL="914400" lvl="2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05751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Children need to be taught to obey their parents, so they can learn to obey God. </a:t>
            </a:r>
            <a:r>
              <a:rPr lang="en-US" dirty="0" err="1" smtClean="0"/>
              <a:t>Cf</a:t>
            </a:r>
            <a:r>
              <a:rPr lang="en-US" dirty="0" smtClean="0"/>
              <a:t> </a:t>
            </a:r>
            <a:r>
              <a:rPr lang="en-US" dirty="0" err="1" smtClean="0"/>
              <a:t>Eph</a:t>
            </a:r>
            <a:r>
              <a:rPr lang="en-US" dirty="0" smtClean="0"/>
              <a:t> 6:1</a:t>
            </a:r>
          </a:p>
          <a:p>
            <a:r>
              <a:rPr lang="en-US" dirty="0" smtClean="0"/>
              <a:t>Effective parenting and household management will help produce effective elders.</a:t>
            </a:r>
          </a:p>
          <a:p>
            <a:r>
              <a:rPr lang="en-US" dirty="0" smtClean="0"/>
              <a:t>For kids, knowing and doing are two different things. God wants us to know </a:t>
            </a:r>
            <a:r>
              <a:rPr lang="en-US" u="sng" dirty="0" smtClean="0"/>
              <a:t>and</a:t>
            </a:r>
            <a:r>
              <a:rPr lang="en-US" dirty="0" smtClean="0"/>
              <a:t> do – </a:t>
            </a:r>
            <a:r>
              <a:rPr lang="en-US" dirty="0" err="1" smtClean="0"/>
              <a:t>Jm</a:t>
            </a:r>
            <a:r>
              <a:rPr lang="en-US" dirty="0" smtClean="0"/>
              <a:t> 4:17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106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1555</TotalTime>
  <Words>410</Words>
  <Application>Microsoft Office PowerPoint</Application>
  <PresentationFormat>On-screen Show (4:3)</PresentationFormat>
  <Paragraphs>54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Qualities of Elders</vt:lpstr>
      <vt:lpstr>[Children]  Not accused of dissipation</vt:lpstr>
      <vt:lpstr>[Children]  Not accused of dissipation</vt:lpstr>
      <vt:lpstr>[Children]  Not accused of dissipation</vt:lpstr>
      <vt:lpstr>[Children]  Not accused of Insubordination</vt:lpstr>
      <vt:lpstr>[Children]  Not accused of Insubordination</vt:lpstr>
      <vt:lpstr>Application: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Aaron Baker</dc:creator>
  <cp:keywords>Elder;qualifications</cp:keywords>
  <cp:lastModifiedBy>Aaron Baker</cp:lastModifiedBy>
  <cp:revision>105</cp:revision>
  <dcterms:created xsi:type="dcterms:W3CDTF">2014-10-09T14:22:09Z</dcterms:created>
  <dcterms:modified xsi:type="dcterms:W3CDTF">2015-01-08T16:38:13Z</dcterms:modified>
</cp:coreProperties>
</file>