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3" d="100"/>
          <a:sy n="43" d="100"/>
        </p:scale>
        <p:origin x="-120" y="-10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2483D-2417-4F8D-962D-1CA9B940A3B6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89910-E4B4-4489-89DD-4E66F0FA6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48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22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475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28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47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10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19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19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45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03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4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692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47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534400" cy="1470025"/>
          </a:xfrm>
        </p:spPr>
        <p:txBody>
          <a:bodyPr>
            <a:noAutofit/>
          </a:bodyPr>
          <a:lstStyle>
            <a:lvl1pPr>
              <a:defRPr sz="4800">
                <a:latin typeface="Bauhaus 93" panose="04030905020B02020C02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5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0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63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>
                <a:latin typeface="Bauhaus 93" panose="04030905020B02020C02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9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8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5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9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8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2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1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9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4B22E-793D-4D2F-8B20-03B73DCD3B08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0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Qualities of Elders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Titus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1:6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61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Having Faithful Children – 1:6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Faith in what?</a:t>
            </a:r>
          </a:p>
          <a:p>
            <a:pPr lvl="1"/>
            <a:r>
              <a:rPr lang="en-US" dirty="0"/>
              <a:t>Faith in their father</a:t>
            </a:r>
          </a:p>
          <a:p>
            <a:pPr lvl="2"/>
            <a:r>
              <a:rPr lang="en-US" dirty="0"/>
              <a:t>Gus Nichols – “I think it means children faithful to their parents, and of course, if members of the church also faithful unto God” –</a:t>
            </a:r>
            <a:r>
              <a:rPr lang="en-US" dirty="0" err="1"/>
              <a:t>pg</a:t>
            </a:r>
            <a:r>
              <a:rPr lang="en-US" dirty="0"/>
              <a:t> 297</a:t>
            </a:r>
          </a:p>
          <a:p>
            <a:pPr lvl="2"/>
            <a:r>
              <a:rPr lang="en-US" dirty="0" smtClean="0"/>
              <a:t>“children whose reputation will not be an embarrassment to their father and the church” – David Pharr. </a:t>
            </a:r>
            <a:r>
              <a:rPr lang="en-US" dirty="0" err="1" smtClean="0"/>
              <a:t>Sp</a:t>
            </a:r>
            <a:r>
              <a:rPr lang="en-US" dirty="0" smtClean="0"/>
              <a:t> Sw. Oct 2003. </a:t>
            </a:r>
            <a:r>
              <a:rPr lang="en-US" dirty="0" err="1" smtClean="0"/>
              <a:t>Pg</a:t>
            </a:r>
            <a:r>
              <a:rPr lang="en-US" dirty="0" smtClean="0"/>
              <a:t> 18</a:t>
            </a:r>
          </a:p>
          <a:p>
            <a:pPr lvl="2"/>
            <a:r>
              <a:rPr lang="en-US" dirty="0" smtClean="0"/>
              <a:t>Next two qualifications apply to the children:</a:t>
            </a:r>
          </a:p>
          <a:p>
            <a:pPr lvl="3"/>
            <a:r>
              <a:rPr lang="en-US" dirty="0" smtClean="0"/>
              <a:t>Not accused of dissipation</a:t>
            </a:r>
          </a:p>
          <a:p>
            <a:pPr lvl="3"/>
            <a:r>
              <a:rPr lang="en-US" dirty="0" smtClean="0"/>
              <a:t>Not accused of insubordination</a:t>
            </a:r>
          </a:p>
          <a:p>
            <a:pPr lvl="3"/>
            <a:r>
              <a:rPr lang="en-US" dirty="0" smtClean="0"/>
              <a:t>This shows they would have to believe in, and be faithful to their father.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81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if children fall away?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has church discipline been enacted?</a:t>
            </a:r>
          </a:p>
          <a:p>
            <a:r>
              <a:rPr lang="en-US" dirty="0" smtClean="0"/>
              <a:t>Second, did they obey while he “ruled over them”? (1 Tim 3:4)</a:t>
            </a:r>
          </a:p>
          <a:p>
            <a:r>
              <a:rPr lang="en-US" dirty="0" smtClean="0"/>
              <a:t>Third, what would a godly, humble elder do? </a:t>
            </a:r>
          </a:p>
          <a:p>
            <a:pPr lvl="1"/>
            <a:r>
              <a:rPr lang="en-US" dirty="0" smtClean="0"/>
              <a:t>Does this effect “for if a man does not know how to rule his own house, how will he take care of the church of God” – 1 Tim 3:5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084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way we raise our families is important? Are our priorities where they should be?</a:t>
            </a:r>
          </a:p>
          <a:p>
            <a:r>
              <a:rPr lang="en-US" dirty="0" smtClean="0"/>
              <a:t>How is the example we are setting?</a:t>
            </a:r>
          </a:p>
          <a:p>
            <a:r>
              <a:rPr lang="en-US" dirty="0" smtClean="0"/>
              <a:t>What can you do this week to improve your example?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45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Blameless – 1:6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word as in vs 7 and 1 Timothy 3:2</a:t>
            </a:r>
          </a:p>
          <a:p>
            <a:r>
              <a:rPr lang="en-US" dirty="0" smtClean="0"/>
              <a:t>Idea of a “</a:t>
            </a:r>
            <a:r>
              <a:rPr lang="en-US" dirty="0" err="1" smtClean="0"/>
              <a:t>teflon</a:t>
            </a:r>
            <a:r>
              <a:rPr lang="en-US" dirty="0" smtClean="0"/>
              <a:t>” elder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450299"/>
            <a:ext cx="2743200" cy="240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28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Husband of one wife -1:6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Lit: “one woman man”</a:t>
            </a:r>
          </a:p>
          <a:p>
            <a:pPr marL="800100" lvl="3" indent="-342900"/>
            <a:r>
              <a:rPr lang="en-US" sz="2800" dirty="0"/>
              <a:t>Matthew Henry Commentary: “</a:t>
            </a:r>
            <a:r>
              <a:rPr lang="en-US" sz="2800" i="1" dirty="0"/>
              <a:t>not having many wives at once, as at that time was too common both among Jews and Gentiles, especially among the Gentiles</a:t>
            </a:r>
            <a:r>
              <a:rPr lang="en-US" sz="2800" i="1" dirty="0" smtClean="0"/>
              <a:t>.”</a:t>
            </a:r>
          </a:p>
          <a:p>
            <a:pPr marL="800100" lvl="3" indent="-342900"/>
            <a:r>
              <a:rPr lang="en-US" sz="2800" dirty="0" smtClean="0"/>
              <a:t>Polygamy did exist in the first century. Justin Martyr. </a:t>
            </a:r>
            <a:r>
              <a:rPr lang="en-US" sz="2800" i="1" dirty="0" smtClean="0"/>
              <a:t>Dialogue with </a:t>
            </a:r>
            <a:r>
              <a:rPr lang="en-US" sz="2800" i="1" dirty="0" err="1" smtClean="0"/>
              <a:t>Trypho</a:t>
            </a:r>
            <a:r>
              <a:rPr lang="en-US" sz="2800" i="1" dirty="0" smtClean="0"/>
              <a:t>. 134.</a:t>
            </a:r>
          </a:p>
          <a:p>
            <a:pPr marL="342900" lvl="2" indent="-342900"/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99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Husband of one wife -1:6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Lit: “one woman man”</a:t>
            </a:r>
          </a:p>
          <a:p>
            <a:pPr marL="342900" lvl="2" indent="-342900"/>
            <a:r>
              <a:rPr lang="en-US" sz="3200" dirty="0" smtClean="0"/>
              <a:t>Can an elder continue to serve when his wife passes away?</a:t>
            </a:r>
          </a:p>
          <a:p>
            <a:pPr marL="800100" lvl="3" indent="-342900"/>
            <a:r>
              <a:rPr lang="en-US" sz="2800" i="1" dirty="0" smtClean="0"/>
              <a:t>Yes: </a:t>
            </a:r>
          </a:p>
          <a:p>
            <a:pPr marL="1257300" lvl="4" indent="-342900"/>
            <a:r>
              <a:rPr lang="en-US" sz="2800" dirty="0"/>
              <a:t>B</a:t>
            </a:r>
            <a:r>
              <a:rPr lang="en-US" sz="2800" dirty="0" smtClean="0"/>
              <a:t>ecause he is still a “one woman man”</a:t>
            </a:r>
          </a:p>
          <a:p>
            <a:pPr marL="1257300" lvl="4" indent="-342900"/>
            <a:r>
              <a:rPr lang="en-US" sz="2800" dirty="0" smtClean="0"/>
              <a:t>Because he still meets all the other qualifications</a:t>
            </a:r>
          </a:p>
          <a:p>
            <a:pPr marL="800100" lvl="3" indent="-342900"/>
            <a:r>
              <a:rPr lang="en-US" sz="2800" i="1" dirty="0" smtClean="0"/>
              <a:t>No:</a:t>
            </a:r>
            <a:endParaRPr lang="en-US" sz="2800" dirty="0" smtClean="0"/>
          </a:p>
          <a:p>
            <a:pPr marL="1257300" lvl="4" indent="-342900"/>
            <a:r>
              <a:rPr lang="en-US" sz="2800" dirty="0" smtClean="0"/>
              <a:t>Because these are present tense qualifications</a:t>
            </a:r>
          </a:p>
          <a:p>
            <a:pPr marL="1714500" lvl="5" indent="-342900"/>
            <a:r>
              <a:rPr lang="en-US" sz="2800" dirty="0" err="1" smtClean="0"/>
              <a:t>McGarvey</a:t>
            </a:r>
            <a:r>
              <a:rPr lang="en-US" sz="2800" dirty="0" smtClean="0"/>
              <a:t> – “If my wife should die, I would resign the as elder the next Sunday”</a:t>
            </a:r>
          </a:p>
          <a:p>
            <a:pPr marL="342900" lvl="2" indent="-342900"/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83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Opinion: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Death does not change the qualifications:</a:t>
            </a:r>
          </a:p>
          <a:p>
            <a:pPr lvl="1"/>
            <a:r>
              <a:rPr lang="en-US" dirty="0" smtClean="0"/>
              <a:t>If you have faithful children who pass away, would this disqualify you from becoming an elder?</a:t>
            </a:r>
          </a:p>
          <a:p>
            <a:r>
              <a:rPr lang="en-US" dirty="0" smtClean="0"/>
              <a:t>However, it may fall into the “subjective” category.</a:t>
            </a:r>
          </a:p>
          <a:p>
            <a:pPr lvl="1"/>
            <a:r>
              <a:rPr lang="en-US" dirty="0" smtClean="0"/>
              <a:t>Doesn’t an elder’s wife help bear the stress? If she has passed, who will help balance him out? – 1 Tim 3:11</a:t>
            </a:r>
          </a:p>
          <a:p>
            <a:pPr lvl="1"/>
            <a:r>
              <a:rPr lang="en-US" dirty="0" smtClean="0"/>
              <a:t>I think it more wise to step down, because he will not be focused.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33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Having Faithful Children – 1:6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KJV – “having faithful children”</a:t>
            </a:r>
          </a:p>
          <a:p>
            <a:r>
              <a:rPr lang="en-US" dirty="0" smtClean="0"/>
              <a:t>ASV – “having children that believe”</a:t>
            </a:r>
          </a:p>
          <a:p>
            <a:r>
              <a:rPr lang="en-US" dirty="0" smtClean="0"/>
              <a:t>NASB – “having children who believe”</a:t>
            </a:r>
          </a:p>
          <a:p>
            <a:r>
              <a:rPr lang="en-US" dirty="0" smtClean="0"/>
              <a:t>ESV – “his children are believers”</a:t>
            </a:r>
          </a:p>
          <a:p>
            <a:r>
              <a:rPr lang="en-US" dirty="0" smtClean="0"/>
              <a:t>NIV – “a man whose children believe”</a:t>
            </a:r>
          </a:p>
          <a:p>
            <a:r>
              <a:rPr lang="en-US" dirty="0" smtClean="0"/>
              <a:t>NLT – “children must be believers”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22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Having Faithful Children – 1:6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Literally: “Children having faith”</a:t>
            </a:r>
          </a:p>
          <a:p>
            <a:r>
              <a:rPr lang="en-US" dirty="0" smtClean="0"/>
              <a:t>Children: TEKNA</a:t>
            </a:r>
          </a:p>
          <a:p>
            <a:pPr lvl="1"/>
            <a:r>
              <a:rPr lang="en-US" dirty="0" smtClean="0"/>
              <a:t>Plural, but includes the singular – Ac 7:5</a:t>
            </a:r>
          </a:p>
          <a:p>
            <a:pPr lvl="1"/>
            <a:r>
              <a:rPr lang="en-US" dirty="0" smtClean="0"/>
              <a:t>From the age of circumcision on up – Ac 21:21; Rom 9:7</a:t>
            </a:r>
          </a:p>
          <a:p>
            <a:pPr lvl="1"/>
            <a:r>
              <a:rPr lang="en-US" dirty="0" smtClean="0"/>
              <a:t>Still a “child” no matter how old you are – ; Philemon 10; 1 Peter 1:14; 1Jn 3:1; 2 </a:t>
            </a:r>
            <a:r>
              <a:rPr lang="en-US" dirty="0" err="1" smtClean="0"/>
              <a:t>Jn</a:t>
            </a:r>
            <a:r>
              <a:rPr lang="en-US" dirty="0" smtClean="0"/>
              <a:t> 1, 4; 3 </a:t>
            </a:r>
            <a:r>
              <a:rPr lang="en-US" dirty="0" err="1" smtClean="0"/>
              <a:t>Jn</a:t>
            </a:r>
            <a:r>
              <a:rPr lang="en-US" dirty="0" smtClean="0"/>
              <a:t> 4</a:t>
            </a:r>
          </a:p>
          <a:p>
            <a:pPr lvl="1"/>
            <a:r>
              <a:rPr lang="en-US" dirty="0" smtClean="0"/>
              <a:t>But, a child is not under your rule “no matter how old they are” – 1 Tim 3:4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8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Having Faithful Children – 1:6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Having: “to have as your own”</a:t>
            </a:r>
          </a:p>
          <a:p>
            <a:pPr lvl="1"/>
            <a:r>
              <a:rPr lang="en-US" dirty="0" smtClean="0"/>
              <a:t>First, the man has children</a:t>
            </a:r>
          </a:p>
          <a:p>
            <a:pPr lvl="2"/>
            <a:r>
              <a:rPr lang="en-US" dirty="0" smtClean="0"/>
              <a:t>By natural birth</a:t>
            </a:r>
          </a:p>
          <a:p>
            <a:pPr lvl="2"/>
            <a:r>
              <a:rPr lang="en-US" dirty="0" smtClean="0"/>
              <a:t>Through adoption</a:t>
            </a:r>
          </a:p>
          <a:p>
            <a:pPr lvl="2"/>
            <a:r>
              <a:rPr lang="en-US" dirty="0" smtClean="0"/>
              <a:t>Don’t’ have any children, then you don’t qualify</a:t>
            </a:r>
          </a:p>
          <a:p>
            <a:pPr lvl="1"/>
            <a:r>
              <a:rPr lang="en-US" dirty="0" smtClean="0"/>
              <a:t>Second, the children have “faith”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1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Having Faithful Children – 1:6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Faith: PISTA</a:t>
            </a:r>
          </a:p>
          <a:p>
            <a:pPr lvl="1"/>
            <a:r>
              <a:rPr lang="en-US" dirty="0" smtClean="0"/>
              <a:t>“faithfulness; reliability; trust; faith”</a:t>
            </a:r>
          </a:p>
          <a:p>
            <a:r>
              <a:rPr lang="en-US" dirty="0" smtClean="0"/>
              <a:t>Faith in what?</a:t>
            </a:r>
          </a:p>
          <a:p>
            <a:pPr lvl="1"/>
            <a:r>
              <a:rPr lang="en-US" dirty="0" smtClean="0"/>
              <a:t>Faith in God</a:t>
            </a:r>
          </a:p>
          <a:p>
            <a:pPr lvl="2"/>
            <a:r>
              <a:rPr lang="en-US" dirty="0" smtClean="0"/>
              <a:t>Vine – “is used in the NT always of faith in God or Christ, or things spiritual”</a:t>
            </a:r>
          </a:p>
          <a:p>
            <a:pPr lvl="2"/>
            <a:r>
              <a:rPr lang="en-US" dirty="0" smtClean="0"/>
              <a:t>Titus 1:1, 4, 13; 2:10; 3:15; 1 Tim 3:9</a:t>
            </a:r>
          </a:p>
          <a:p>
            <a:pPr lvl="2"/>
            <a:r>
              <a:rPr lang="en-US" dirty="0" smtClean="0"/>
              <a:t>Idea is that the children are old enough to have obeyed “the faith” – Rom 1:5; 10:17; Gal 6:10; </a:t>
            </a:r>
            <a:r>
              <a:rPr lang="en-US" dirty="0" err="1" smtClean="0"/>
              <a:t>Eph</a:t>
            </a:r>
            <a:r>
              <a:rPr lang="en-US" dirty="0" smtClean="0"/>
              <a:t> 4:5; Col 1:4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30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741</Words>
  <Application>Microsoft Office PowerPoint</Application>
  <PresentationFormat>On-screen Show (4:3)</PresentationFormat>
  <Paragraphs>83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Qualities of Elders</vt:lpstr>
      <vt:lpstr>Blameless – 1:6</vt:lpstr>
      <vt:lpstr>Husband of one wife -1:6</vt:lpstr>
      <vt:lpstr>Husband of one wife -1:6</vt:lpstr>
      <vt:lpstr>My Opinion:</vt:lpstr>
      <vt:lpstr>Having Faithful Children – 1:6</vt:lpstr>
      <vt:lpstr>Having Faithful Children – 1:6</vt:lpstr>
      <vt:lpstr>Having Faithful Children – 1:6</vt:lpstr>
      <vt:lpstr>Having Faithful Children – 1:6</vt:lpstr>
      <vt:lpstr>Having Faithful Children – 1:6</vt:lpstr>
      <vt:lpstr>What about if children fall away?</vt:lpstr>
      <vt:lpstr>Application: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Baker</dc:creator>
  <cp:keywords>Elder;qualifications</cp:keywords>
  <cp:lastModifiedBy>Aaron Baker</cp:lastModifiedBy>
  <cp:revision>99</cp:revision>
  <dcterms:created xsi:type="dcterms:W3CDTF">2014-10-09T14:22:09Z</dcterms:created>
  <dcterms:modified xsi:type="dcterms:W3CDTF">2014-12-31T20:30:36Z</dcterms:modified>
</cp:coreProperties>
</file>